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64" r:id="rId3"/>
    <p:sldId id="256" r:id="rId4"/>
    <p:sldId id="265" r:id="rId5"/>
    <p:sldId id="257" r:id="rId6"/>
    <p:sldId id="266" r:id="rId7"/>
    <p:sldId id="258" r:id="rId8"/>
    <p:sldId id="259" r:id="rId9"/>
    <p:sldId id="260" r:id="rId10"/>
    <p:sldId id="261" r:id="rId11"/>
    <p:sldId id="262" r:id="rId12"/>
    <p:sldId id="263"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854"/>
    <a:srgbClr val="7E0F7C"/>
    <a:srgbClr val="F79615"/>
    <a:srgbClr val="139DEB"/>
    <a:srgbClr val="97C82A"/>
    <a:srgbClr val="E40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8E631-392C-4D59-850E-43E95BE01718}" type="datetimeFigureOut">
              <a:rPr lang="en-GB" smtClean="0"/>
              <a:t>09/09/2016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2A951-F5E6-4FEF-9AF2-8DBF19B68D2A}" type="slidenum">
              <a:rPr lang="en-GB" smtClean="0"/>
              <a:t>‹#›</a:t>
            </a:fld>
            <a:endParaRPr lang="en-GB"/>
          </a:p>
        </p:txBody>
      </p:sp>
    </p:spTree>
    <p:extLst>
      <p:ext uri="{BB962C8B-B14F-4D97-AF65-F5344CB8AC3E}">
        <p14:creationId xmlns:p14="http://schemas.microsoft.com/office/powerpoint/2010/main" val="102706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2A951-F5E6-4FEF-9AF2-8DBF19B68D2A}" type="slidenum">
              <a:rPr lang="en-GB" smtClean="0"/>
              <a:t>11</a:t>
            </a:fld>
            <a:endParaRPr lang="en-GB"/>
          </a:p>
        </p:txBody>
      </p:sp>
    </p:spTree>
    <p:extLst>
      <p:ext uri="{BB962C8B-B14F-4D97-AF65-F5344CB8AC3E}">
        <p14:creationId xmlns:p14="http://schemas.microsoft.com/office/powerpoint/2010/main" val="143098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311062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361679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374830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417815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286461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8767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349329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234018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229881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181130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6F7FD-08FA-47AE-A793-E0A12CC71300}" type="datetimeFigureOut">
              <a:rPr lang="en-GB" smtClean="0"/>
              <a:t>09/09/2016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352EDDC-3CD5-4752-A145-435909D2145C}" type="slidenum">
              <a:rPr lang="en-GB" smtClean="0"/>
              <a:t>‹#›</a:t>
            </a:fld>
            <a:endParaRPr lang="en-GB" dirty="0"/>
          </a:p>
        </p:txBody>
      </p:sp>
    </p:spTree>
    <p:extLst>
      <p:ext uri="{BB962C8B-B14F-4D97-AF65-F5344CB8AC3E}">
        <p14:creationId xmlns:p14="http://schemas.microsoft.com/office/powerpoint/2010/main" val="387612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6F7FD-08FA-47AE-A793-E0A12CC71300}" type="datetimeFigureOut">
              <a:rPr lang="en-GB" smtClean="0"/>
              <a:t>09/09/2016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2EDDC-3CD5-4752-A145-435909D2145C}" type="slidenum">
              <a:rPr lang="en-GB" smtClean="0"/>
              <a:t>‹#›</a:t>
            </a:fld>
            <a:endParaRPr lang="en-GB" dirty="0"/>
          </a:p>
        </p:txBody>
      </p:sp>
    </p:spTree>
    <p:extLst>
      <p:ext uri="{BB962C8B-B14F-4D97-AF65-F5344CB8AC3E}">
        <p14:creationId xmlns:p14="http://schemas.microsoft.com/office/powerpoint/2010/main" val="346051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216" b="27546"/>
          <a:stretch/>
        </p:blipFill>
        <p:spPr>
          <a:xfrm>
            <a:off x="3926996" y="-13648"/>
            <a:ext cx="8040414" cy="6892120"/>
          </a:xfrm>
          <a:prstGeom prst="rect">
            <a:avLst/>
          </a:prstGeom>
        </p:spPr>
      </p:pic>
      <p:sp>
        <p:nvSpPr>
          <p:cNvPr id="5" name="TextBox 4"/>
          <p:cNvSpPr txBox="1"/>
          <p:nvPr/>
        </p:nvSpPr>
        <p:spPr>
          <a:xfrm>
            <a:off x="1222874" y="2281407"/>
            <a:ext cx="4658648" cy="2123658"/>
          </a:xfrm>
          <a:prstGeom prst="rect">
            <a:avLst/>
          </a:prstGeom>
          <a:noFill/>
        </p:spPr>
        <p:txBody>
          <a:bodyPr wrap="none" rtlCol="0">
            <a:spAutoFit/>
          </a:bodyPr>
          <a:lstStyle/>
          <a:p>
            <a:r>
              <a:rPr lang="en-GB" sz="6600" dirty="0" smtClean="0">
                <a:solidFill>
                  <a:srgbClr val="7E0F7C"/>
                </a:solidFill>
                <a:latin typeface="Century Gothic" panose="020B0502020202020204" pitchFamily="34" charset="0"/>
              </a:rPr>
              <a:t>active</a:t>
            </a:r>
          </a:p>
          <a:p>
            <a:r>
              <a:rPr lang="en-GB" sz="6600" dirty="0" smtClean="0">
                <a:solidFill>
                  <a:srgbClr val="5C5854"/>
                </a:solidFill>
                <a:latin typeface="Century Gothic" panose="020B0502020202020204" pitchFamily="34" charset="0"/>
              </a:rPr>
              <a:t>advertising</a:t>
            </a:r>
            <a:endParaRPr lang="en-GB" sz="6600" dirty="0">
              <a:solidFill>
                <a:srgbClr val="5C5854"/>
              </a:solidFill>
              <a:latin typeface="Century Gothic" panose="020B0502020202020204" pitchFamily="34" charset="0"/>
            </a:endParaRPr>
          </a:p>
        </p:txBody>
      </p:sp>
      <p:cxnSp>
        <p:nvCxnSpPr>
          <p:cNvPr id="6" name="Straight Connector 5"/>
          <p:cNvCxnSpPr/>
          <p:nvPr/>
        </p:nvCxnSpPr>
        <p:spPr>
          <a:xfrm>
            <a:off x="0" y="6215313"/>
            <a:ext cx="6684264" cy="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65267" y="6215313"/>
            <a:ext cx="2726733" cy="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186" y="6314762"/>
            <a:ext cx="1803376" cy="307605"/>
          </a:xfrm>
          <a:prstGeom prst="rect">
            <a:avLst/>
          </a:prstGeom>
        </p:spPr>
      </p:pic>
    </p:spTree>
    <p:extLst>
      <p:ext uri="{BB962C8B-B14F-4D97-AF65-F5344CB8AC3E}">
        <p14:creationId xmlns:p14="http://schemas.microsoft.com/office/powerpoint/2010/main" val="26116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C82A"/>
        </a:solidFill>
        <a:effectLst/>
      </p:bgPr>
    </p:bg>
    <p:spTree>
      <p:nvGrpSpPr>
        <p:cNvPr id="1" name=""/>
        <p:cNvGrpSpPr/>
        <p:nvPr/>
      </p:nvGrpSpPr>
      <p:grpSpPr>
        <a:xfrm>
          <a:off x="0" y="0"/>
          <a:ext cx="0" cy="0"/>
          <a:chOff x="0" y="0"/>
          <a:chExt cx="0" cy="0"/>
        </a:xfrm>
      </p:grpSpPr>
      <p:sp>
        <p:nvSpPr>
          <p:cNvPr id="2" name="TextBox 1"/>
          <p:cNvSpPr txBox="1"/>
          <p:nvPr/>
        </p:nvSpPr>
        <p:spPr>
          <a:xfrm>
            <a:off x="1476375" y="1861383"/>
            <a:ext cx="6747360"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Beliefs &amp; </a:t>
            </a:r>
            <a:r>
              <a:rPr lang="en-GB" sz="5200" dirty="0" smtClean="0">
                <a:solidFill>
                  <a:schemeClr val="bg1">
                    <a:alpha val="60000"/>
                  </a:schemeClr>
                </a:solidFill>
                <a:latin typeface="Century Gothic" panose="020B0502020202020204" pitchFamily="34" charset="0"/>
              </a:rPr>
              <a:t>motivations</a:t>
            </a:r>
            <a:endParaRPr lang="en-GB" sz="5200" dirty="0">
              <a:solidFill>
                <a:schemeClr val="bg1">
                  <a:alpha val="60000"/>
                </a:schemeClr>
              </a:solidFill>
              <a:latin typeface="Century Gothic" panose="020B0502020202020204" pitchFamily="34" charset="0"/>
            </a:endParaRPr>
          </a:p>
        </p:txBody>
      </p:sp>
      <p:sp>
        <p:nvSpPr>
          <p:cNvPr id="3" name="TextBox 2"/>
          <p:cNvSpPr txBox="1"/>
          <p:nvPr/>
        </p:nvSpPr>
        <p:spPr>
          <a:xfrm>
            <a:off x="1476374" y="3017241"/>
            <a:ext cx="4905370" cy="2062103"/>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According to the Cultural Dynamics system, people can be divided into 12 distinct types by their shared values, beliefs and motivations. Those who believe that “visiting a gym should be an important part of a person’s lifestyle” are classified as either Golden Dreamers or Now People, depending on their other shared values.</a:t>
            </a:r>
          </a:p>
        </p:txBody>
      </p:sp>
      <p:sp>
        <p:nvSpPr>
          <p:cNvPr id="4" name="TextBox 3"/>
          <p:cNvSpPr txBox="1"/>
          <p:nvPr/>
        </p:nvSpPr>
        <p:spPr>
          <a:xfrm>
            <a:off x="6381750" y="3017241"/>
            <a:ext cx="5000625" cy="584775"/>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Golden Dreamers like to try anything and acquire symbols of success.</a:t>
            </a:r>
            <a:endParaRPr lang="en-GB" sz="1600" dirty="0">
              <a:solidFill>
                <a:schemeClr val="bg1"/>
              </a:solidFill>
              <a:latin typeface="Century Gothic" panose="020B0502020202020204" pitchFamily="34" charset="0"/>
            </a:endParaRPr>
          </a:p>
        </p:txBody>
      </p:sp>
      <p:sp>
        <p:nvSpPr>
          <p:cNvPr id="5" name="TextBox 4"/>
          <p:cNvSpPr txBox="1"/>
          <p:nvPr/>
        </p:nvSpPr>
        <p:spPr>
          <a:xfrm>
            <a:off x="6381744" y="4186791"/>
            <a:ext cx="5000625" cy="830997"/>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If you are a marketing or media specialist with </a:t>
            </a:r>
          </a:p>
          <a:p>
            <a:r>
              <a:rPr lang="en-GB" sz="1600" dirty="0" smtClean="0">
                <a:solidFill>
                  <a:schemeClr val="bg1"/>
                </a:solidFill>
                <a:latin typeface="Century Gothic" panose="020B0502020202020204" pitchFamily="34" charset="0"/>
              </a:rPr>
              <a:t>a premium brand to promote these are exactly the kinds of people you want to be talking to.</a:t>
            </a:r>
            <a:endParaRPr lang="en-GB" sz="1600" dirty="0">
              <a:solidFill>
                <a:schemeClr val="bg1"/>
              </a:solidFill>
              <a:latin typeface="Century Gothic" panose="020B0502020202020204" pitchFamily="34" charset="0"/>
            </a:endParaRPr>
          </a:p>
        </p:txBody>
      </p:sp>
      <p:sp>
        <p:nvSpPr>
          <p:cNvPr id="6" name="TextBox 5"/>
          <p:cNvSpPr txBox="1"/>
          <p:nvPr/>
        </p:nvSpPr>
        <p:spPr>
          <a:xfrm>
            <a:off x="6381744" y="3602016"/>
            <a:ext cx="5000625" cy="584775"/>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Now People want everything now and ‘just do it’, whatever the financial cost.</a:t>
            </a:r>
            <a:endParaRPr lang="en-GB"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0240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4336" r="16167"/>
          <a:stretch/>
        </p:blipFill>
        <p:spPr>
          <a:xfrm>
            <a:off x="3108960" y="-27296"/>
            <a:ext cx="9064843" cy="6885296"/>
          </a:xfrm>
          <a:prstGeom prst="rect">
            <a:avLst/>
          </a:prstGeom>
        </p:spPr>
      </p:pic>
      <p:sp>
        <p:nvSpPr>
          <p:cNvPr id="4" name="TextBox 3"/>
          <p:cNvSpPr txBox="1"/>
          <p:nvPr/>
        </p:nvSpPr>
        <p:spPr>
          <a:xfrm>
            <a:off x="847725" y="1713131"/>
            <a:ext cx="4448174" cy="1077218"/>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I love spending money on premium products. I never leave the house without my designer brand clothes and aftershave. I go to the gym 3 times a week.</a:t>
            </a:r>
            <a:endParaRPr lang="en-GB" sz="1600" dirty="0">
              <a:solidFill>
                <a:srgbClr val="5C5854"/>
              </a:solidFill>
              <a:latin typeface="Century Gothic" panose="020B0502020202020204" pitchFamily="34" charset="0"/>
            </a:endParaRPr>
          </a:p>
        </p:txBody>
      </p:sp>
      <p:sp>
        <p:nvSpPr>
          <p:cNvPr id="5" name="TextBox 4"/>
          <p:cNvSpPr txBox="1"/>
          <p:nvPr/>
        </p:nvSpPr>
        <p:spPr>
          <a:xfrm>
            <a:off x="8409859" y="2156490"/>
            <a:ext cx="3042472" cy="1138773"/>
          </a:xfrm>
          <a:prstGeom prst="rect">
            <a:avLst/>
          </a:prstGeom>
          <a:noFill/>
        </p:spPr>
        <p:txBody>
          <a:bodyPr wrap="square" rtlCol="0">
            <a:spAutoFit/>
          </a:bodyPr>
          <a:lstStyle/>
          <a:p>
            <a:pPr algn="r"/>
            <a:r>
              <a:rPr lang="en-GB" sz="2000" b="1" dirty="0" smtClean="0">
                <a:solidFill>
                  <a:srgbClr val="97C82A"/>
                </a:solidFill>
                <a:latin typeface="Century Gothic" panose="020B0502020202020204" pitchFamily="34" charset="0"/>
              </a:rPr>
              <a:t>80% </a:t>
            </a:r>
            <a:r>
              <a:rPr lang="en-GB" sz="1200" b="1" dirty="0" smtClean="0">
                <a:solidFill>
                  <a:srgbClr val="5C5854"/>
                </a:solidFill>
                <a:latin typeface="Century Gothic" panose="020B0502020202020204" pitchFamily="34" charset="0"/>
              </a:rPr>
              <a:t>of members say they can’t resist purchasing expensive perfumes or aftershave and 45% tend to go for premium goods. Active Advertising will connect you to them. </a:t>
            </a:r>
            <a:endParaRPr lang="en-GB" sz="1200" b="1" dirty="0">
              <a:solidFill>
                <a:srgbClr val="5C5854"/>
              </a:solidFill>
              <a:latin typeface="Century Gothic" panose="020B0502020202020204" pitchFamily="34" charset="0"/>
            </a:endParaRPr>
          </a:p>
        </p:txBody>
      </p:sp>
      <p:cxnSp>
        <p:nvCxnSpPr>
          <p:cNvPr id="6" name="Straight Connector 5"/>
          <p:cNvCxnSpPr/>
          <p:nvPr/>
        </p:nvCxnSpPr>
        <p:spPr>
          <a:xfrm flipV="1">
            <a:off x="0" y="6336632"/>
            <a:ext cx="4780547" cy="6023"/>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68126" y="6336632"/>
            <a:ext cx="4523874" cy="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725" y="1030602"/>
            <a:ext cx="4014874" cy="682529"/>
          </a:xfrm>
          <a:prstGeom prst="rect">
            <a:avLst/>
          </a:prstGeom>
        </p:spPr>
      </p:pic>
    </p:spTree>
    <p:extLst>
      <p:ext uri="{BB962C8B-B14F-4D97-AF65-F5344CB8AC3E}">
        <p14:creationId xmlns:p14="http://schemas.microsoft.com/office/powerpoint/2010/main" val="11300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9615"/>
        </a:solidFill>
        <a:effectLst/>
      </p:bgPr>
    </p:bg>
    <p:spTree>
      <p:nvGrpSpPr>
        <p:cNvPr id="1" name=""/>
        <p:cNvGrpSpPr/>
        <p:nvPr/>
      </p:nvGrpSpPr>
      <p:grpSpPr>
        <a:xfrm>
          <a:off x="0" y="0"/>
          <a:ext cx="0" cy="0"/>
          <a:chOff x="0" y="0"/>
          <a:chExt cx="0" cy="0"/>
        </a:xfrm>
      </p:grpSpPr>
      <p:sp>
        <p:nvSpPr>
          <p:cNvPr id="2" name="TextBox 1"/>
          <p:cNvSpPr txBox="1"/>
          <p:nvPr/>
        </p:nvSpPr>
        <p:spPr>
          <a:xfrm>
            <a:off x="1476375" y="1813257"/>
            <a:ext cx="4370107"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Active </a:t>
            </a:r>
            <a:r>
              <a:rPr lang="en-GB" sz="5200" dirty="0" smtClean="0">
                <a:solidFill>
                  <a:schemeClr val="bg1">
                    <a:alpha val="60000"/>
                  </a:schemeClr>
                </a:solidFill>
                <a:latin typeface="Century Gothic" panose="020B0502020202020204" pitchFamily="34" charset="0"/>
              </a:rPr>
              <a:t>results</a:t>
            </a:r>
            <a:endParaRPr lang="en-GB" sz="5200" dirty="0">
              <a:solidFill>
                <a:schemeClr val="bg1">
                  <a:alpha val="60000"/>
                </a:schemeClr>
              </a:solidFill>
              <a:latin typeface="Century Gothic" panose="020B0502020202020204" pitchFamily="34" charset="0"/>
            </a:endParaRPr>
          </a:p>
        </p:txBody>
      </p:sp>
      <p:sp>
        <p:nvSpPr>
          <p:cNvPr id="3" name="TextBox 2"/>
          <p:cNvSpPr txBox="1"/>
          <p:nvPr/>
        </p:nvSpPr>
        <p:spPr>
          <a:xfrm>
            <a:off x="1476374" y="2969115"/>
            <a:ext cx="4905370" cy="584775"/>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But active advertising is not just a values matching proposition.</a:t>
            </a:r>
          </a:p>
        </p:txBody>
      </p:sp>
      <p:sp>
        <p:nvSpPr>
          <p:cNvPr id="4" name="TextBox 3"/>
          <p:cNvSpPr txBox="1"/>
          <p:nvPr/>
        </p:nvSpPr>
        <p:spPr>
          <a:xfrm>
            <a:off x="6381750" y="2969115"/>
            <a:ext cx="5000625" cy="1323439"/>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The results point to a sub-set of consumers </a:t>
            </a:r>
          </a:p>
          <a:p>
            <a:r>
              <a:rPr lang="en-GB" sz="1600" dirty="0" smtClean="0">
                <a:solidFill>
                  <a:schemeClr val="bg1"/>
                </a:solidFill>
                <a:latin typeface="Century Gothic" panose="020B0502020202020204" pitchFamily="34" charset="0"/>
              </a:rPr>
              <a:t>who are positive, motivated, ambitious and aspirational whilst at the gym – which makes them highly receptive to advertisements for premium products and experiences. </a:t>
            </a:r>
            <a:endParaRPr lang="en-GB" sz="1600" dirty="0">
              <a:solidFill>
                <a:schemeClr val="bg1"/>
              </a:solidFill>
              <a:latin typeface="Century Gothic" panose="020B0502020202020204" pitchFamily="34" charset="0"/>
            </a:endParaRPr>
          </a:p>
        </p:txBody>
      </p:sp>
      <p:sp>
        <p:nvSpPr>
          <p:cNvPr id="5" name="TextBox 4"/>
          <p:cNvSpPr txBox="1"/>
          <p:nvPr/>
        </p:nvSpPr>
        <p:spPr>
          <a:xfrm>
            <a:off x="1476374" y="3630834"/>
            <a:ext cx="4781551" cy="1323439"/>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Boomerang Media commissioned an independent study (by Dipsticks Research) </a:t>
            </a:r>
          </a:p>
          <a:p>
            <a:r>
              <a:rPr lang="en-GB" sz="1600" dirty="0" smtClean="0">
                <a:solidFill>
                  <a:schemeClr val="bg1"/>
                </a:solidFill>
                <a:latin typeface="Century Gothic" panose="020B0502020202020204" pitchFamily="34" charset="0"/>
              </a:rPr>
              <a:t>to investigate the mind-set of health club members and the media effectiveness rates </a:t>
            </a:r>
          </a:p>
          <a:p>
            <a:r>
              <a:rPr lang="en-GB" sz="1600" dirty="0" smtClean="0">
                <a:solidFill>
                  <a:schemeClr val="bg1"/>
                </a:solidFill>
                <a:latin typeface="Century Gothic" panose="020B0502020202020204" pitchFamily="34" charset="0"/>
              </a:rPr>
              <a:t>in this closed group.</a:t>
            </a:r>
          </a:p>
        </p:txBody>
      </p:sp>
      <p:sp>
        <p:nvSpPr>
          <p:cNvPr id="6" name="TextBox 5"/>
          <p:cNvSpPr txBox="1"/>
          <p:nvPr/>
        </p:nvSpPr>
        <p:spPr>
          <a:xfrm>
            <a:off x="6381744" y="4387804"/>
            <a:ext cx="5000625" cy="830997"/>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Request a research report to find more on research findings at:</a:t>
            </a:r>
          </a:p>
          <a:p>
            <a:r>
              <a:rPr lang="en-GB" sz="1600" b="1" dirty="0" smtClean="0">
                <a:solidFill>
                  <a:schemeClr val="bg1"/>
                </a:solidFill>
                <a:latin typeface="Century Gothic" panose="020B0502020202020204" pitchFamily="34" charset="0"/>
              </a:rPr>
              <a:t>www.boomerangmediagroup.co.uk/contact-us</a:t>
            </a:r>
            <a:endParaRPr lang="en-GB"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373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746"/>
          <a:stretch/>
        </p:blipFill>
        <p:spPr>
          <a:xfrm>
            <a:off x="894587" y="880949"/>
            <a:ext cx="10287000" cy="5983875"/>
          </a:xfrm>
          <a:prstGeom prst="rect">
            <a:avLst/>
          </a:prstGeom>
        </p:spPr>
      </p:pic>
      <p:sp>
        <p:nvSpPr>
          <p:cNvPr id="4" name="TextBox 3"/>
          <p:cNvSpPr txBox="1"/>
          <p:nvPr/>
        </p:nvSpPr>
        <p:spPr>
          <a:xfrm>
            <a:off x="786384" y="1204115"/>
            <a:ext cx="4224528" cy="1077218"/>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I buy my family only the best quality, nutritious food. I love shopping and socialising with friends and family. I go to the gym with my family 3 times a week.</a:t>
            </a:r>
            <a:endParaRPr lang="en-GB" sz="1600" dirty="0">
              <a:solidFill>
                <a:srgbClr val="5C5854"/>
              </a:solidFill>
              <a:latin typeface="Century Gothic" panose="020B0502020202020204" pitchFamily="34" charset="0"/>
            </a:endParaRPr>
          </a:p>
        </p:txBody>
      </p:sp>
      <p:sp>
        <p:nvSpPr>
          <p:cNvPr id="5" name="TextBox 4"/>
          <p:cNvSpPr txBox="1"/>
          <p:nvPr/>
        </p:nvSpPr>
        <p:spPr>
          <a:xfrm>
            <a:off x="8446435" y="1358003"/>
            <a:ext cx="3042472" cy="769441"/>
          </a:xfrm>
          <a:prstGeom prst="rect">
            <a:avLst/>
          </a:prstGeom>
          <a:noFill/>
        </p:spPr>
        <p:txBody>
          <a:bodyPr wrap="square" rtlCol="0">
            <a:spAutoFit/>
          </a:bodyPr>
          <a:lstStyle/>
          <a:p>
            <a:pPr algn="r"/>
            <a:r>
              <a:rPr lang="en-GB" sz="2000" b="1" dirty="0" smtClean="0">
                <a:solidFill>
                  <a:srgbClr val="F79615"/>
                </a:solidFill>
                <a:latin typeface="Century Gothic" panose="020B0502020202020204" pitchFamily="34" charset="0"/>
              </a:rPr>
              <a:t>79% </a:t>
            </a:r>
            <a:r>
              <a:rPr lang="en-GB" sz="1200" b="1" dirty="0" smtClean="0">
                <a:solidFill>
                  <a:srgbClr val="5C5854"/>
                </a:solidFill>
                <a:latin typeface="Century Gothic" panose="020B0502020202020204" pitchFamily="34" charset="0"/>
              </a:rPr>
              <a:t>of members say it’s worth paying more for quality good. Active Advertising helps you reach them.</a:t>
            </a:r>
            <a:endParaRPr lang="en-GB" sz="1200" b="1" dirty="0">
              <a:solidFill>
                <a:srgbClr val="5C5854"/>
              </a:solidFill>
              <a:latin typeface="Century Gothic" panose="020B0502020202020204" pitchFamily="34" charset="0"/>
            </a:endParaRPr>
          </a:p>
        </p:txBody>
      </p:sp>
      <p:cxnSp>
        <p:nvCxnSpPr>
          <p:cNvPr id="6" name="Straight Connector 5"/>
          <p:cNvCxnSpPr/>
          <p:nvPr/>
        </p:nvCxnSpPr>
        <p:spPr>
          <a:xfrm flipV="1">
            <a:off x="0" y="6288505"/>
            <a:ext cx="12192000" cy="54151"/>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87" y="619667"/>
            <a:ext cx="3437929" cy="584448"/>
          </a:xfrm>
          <a:prstGeom prst="rect">
            <a:avLst/>
          </a:prstGeom>
        </p:spPr>
      </p:pic>
    </p:spTree>
    <p:extLst>
      <p:ext uri="{BB962C8B-B14F-4D97-AF65-F5344CB8AC3E}">
        <p14:creationId xmlns:p14="http://schemas.microsoft.com/office/powerpoint/2010/main" val="235280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9DEB"/>
        </a:solidFill>
        <a:effectLst/>
      </p:bgPr>
    </p:bg>
    <p:spTree>
      <p:nvGrpSpPr>
        <p:cNvPr id="1" name=""/>
        <p:cNvGrpSpPr/>
        <p:nvPr/>
      </p:nvGrpSpPr>
      <p:grpSpPr>
        <a:xfrm>
          <a:off x="0" y="0"/>
          <a:ext cx="0" cy="0"/>
          <a:chOff x="0" y="0"/>
          <a:chExt cx="0" cy="0"/>
        </a:xfrm>
      </p:grpSpPr>
      <p:sp>
        <p:nvSpPr>
          <p:cNvPr id="2" name="TextBox 1"/>
          <p:cNvSpPr txBox="1"/>
          <p:nvPr/>
        </p:nvSpPr>
        <p:spPr>
          <a:xfrm>
            <a:off x="1476375" y="1540543"/>
            <a:ext cx="6426759"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Receptive </a:t>
            </a:r>
            <a:r>
              <a:rPr lang="en-GB" sz="5200" dirty="0" err="1" smtClean="0">
                <a:solidFill>
                  <a:schemeClr val="bg1">
                    <a:alpha val="60000"/>
                  </a:schemeClr>
                </a:solidFill>
                <a:latin typeface="Century Gothic" panose="020B0502020202020204" pitchFamily="34" charset="0"/>
              </a:rPr>
              <a:t>mindset</a:t>
            </a:r>
            <a:endParaRPr lang="en-GB" sz="5200" dirty="0">
              <a:solidFill>
                <a:schemeClr val="bg1">
                  <a:alpha val="60000"/>
                </a:schemeClr>
              </a:solidFill>
              <a:latin typeface="Century Gothic" panose="020B0502020202020204" pitchFamily="34" charset="0"/>
            </a:endParaRPr>
          </a:p>
        </p:txBody>
      </p:sp>
      <p:sp>
        <p:nvSpPr>
          <p:cNvPr id="3" name="TextBox 2"/>
          <p:cNvSpPr txBox="1"/>
          <p:nvPr/>
        </p:nvSpPr>
        <p:spPr>
          <a:xfrm>
            <a:off x="1476374" y="2696401"/>
            <a:ext cx="4905370" cy="1138773"/>
          </a:xfrm>
          <a:prstGeom prst="rect">
            <a:avLst/>
          </a:prstGeom>
          <a:noFill/>
        </p:spPr>
        <p:txBody>
          <a:bodyPr wrap="square" rtlCol="0">
            <a:spAutoFit/>
          </a:bodyPr>
          <a:lstStyle/>
          <a:p>
            <a:r>
              <a:rPr lang="en-GB" sz="2000" b="1" dirty="0" smtClean="0">
                <a:solidFill>
                  <a:schemeClr val="bg1"/>
                </a:solidFill>
                <a:latin typeface="Century Gothic" panose="020B0502020202020204" pitchFamily="34" charset="0"/>
              </a:rPr>
              <a:t>Motivated</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Members visit their clubs on average 3.5 times a week</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94% have a positive mind-set at the gym</a:t>
            </a:r>
          </a:p>
        </p:txBody>
      </p:sp>
      <p:sp>
        <p:nvSpPr>
          <p:cNvPr id="5" name="TextBox 4"/>
          <p:cNvSpPr txBox="1"/>
          <p:nvPr/>
        </p:nvSpPr>
        <p:spPr>
          <a:xfrm>
            <a:off x="1476374" y="3917469"/>
            <a:ext cx="4750690" cy="1138773"/>
          </a:xfrm>
          <a:prstGeom prst="rect">
            <a:avLst/>
          </a:prstGeom>
          <a:noFill/>
        </p:spPr>
        <p:txBody>
          <a:bodyPr wrap="square" rtlCol="0">
            <a:spAutoFit/>
          </a:bodyPr>
          <a:lstStyle/>
          <a:p>
            <a:r>
              <a:rPr lang="en-GB" sz="2000" b="1" dirty="0" smtClean="0">
                <a:solidFill>
                  <a:schemeClr val="bg1"/>
                </a:solidFill>
                <a:latin typeface="Century Gothic" panose="020B0502020202020204" pitchFamily="34" charset="0"/>
              </a:rPr>
              <a:t>Ambitious</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60% want to get to the top of their career</a:t>
            </a:r>
            <a:endParaRPr lang="en-GB" sz="1600" dirty="0">
              <a:solidFill>
                <a:schemeClr val="bg1"/>
              </a:solidFill>
              <a:latin typeface="Century Gothic" panose="020B0502020202020204" pitchFamily="34" charset="0"/>
            </a:endParaRP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Members are 26% more likely to earn at least £50.000</a:t>
            </a:r>
          </a:p>
        </p:txBody>
      </p:sp>
      <p:sp>
        <p:nvSpPr>
          <p:cNvPr id="6" name="TextBox 5"/>
          <p:cNvSpPr txBox="1"/>
          <p:nvPr/>
        </p:nvSpPr>
        <p:spPr>
          <a:xfrm>
            <a:off x="6381744" y="3917468"/>
            <a:ext cx="4750690" cy="1138773"/>
          </a:xfrm>
          <a:prstGeom prst="rect">
            <a:avLst/>
          </a:prstGeom>
          <a:noFill/>
        </p:spPr>
        <p:txBody>
          <a:bodyPr wrap="square" rtlCol="0">
            <a:spAutoFit/>
          </a:bodyPr>
          <a:lstStyle/>
          <a:p>
            <a:r>
              <a:rPr lang="en-GB" sz="2000" b="1" dirty="0" smtClean="0">
                <a:solidFill>
                  <a:schemeClr val="bg1"/>
                </a:solidFill>
                <a:latin typeface="Century Gothic" panose="020B0502020202020204" pitchFamily="34" charset="0"/>
              </a:rPr>
              <a:t>Receptive</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43% often notice adverts around the gym</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33% are more likely to buy products they see advertised around the gym</a:t>
            </a:r>
          </a:p>
        </p:txBody>
      </p:sp>
      <p:sp>
        <p:nvSpPr>
          <p:cNvPr id="7" name="TextBox 6"/>
          <p:cNvSpPr txBox="1"/>
          <p:nvPr/>
        </p:nvSpPr>
        <p:spPr>
          <a:xfrm>
            <a:off x="6381744" y="2696400"/>
            <a:ext cx="4905370" cy="1138773"/>
          </a:xfrm>
          <a:prstGeom prst="rect">
            <a:avLst/>
          </a:prstGeom>
          <a:noFill/>
        </p:spPr>
        <p:txBody>
          <a:bodyPr wrap="square" rtlCol="0">
            <a:spAutoFit/>
          </a:bodyPr>
          <a:lstStyle/>
          <a:p>
            <a:r>
              <a:rPr lang="en-GB" sz="2000" b="1" dirty="0" smtClean="0">
                <a:solidFill>
                  <a:schemeClr val="bg1"/>
                </a:solidFill>
                <a:latin typeface="Century Gothic" panose="020B0502020202020204" pitchFamily="34" charset="0"/>
              </a:rPr>
              <a:t>Aspirational</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79% say that it is worth paying extra for quality good</a:t>
            </a:r>
          </a:p>
          <a:p>
            <a:pPr marL="285750" indent="-285750">
              <a:buFont typeface="Arial" panose="020B0604020202020204" pitchFamily="34" charset="0"/>
              <a:buChar char="•"/>
            </a:pPr>
            <a:r>
              <a:rPr lang="en-GB" sz="1600" dirty="0" smtClean="0">
                <a:solidFill>
                  <a:schemeClr val="bg1"/>
                </a:solidFill>
                <a:latin typeface="Century Gothic" panose="020B0502020202020204" pitchFamily="34" charset="0"/>
              </a:rPr>
              <a:t>75% regularly treat themselves</a:t>
            </a:r>
          </a:p>
        </p:txBody>
      </p:sp>
    </p:spTree>
    <p:extLst>
      <p:ext uri="{BB962C8B-B14F-4D97-AF65-F5344CB8AC3E}">
        <p14:creationId xmlns:p14="http://schemas.microsoft.com/office/powerpoint/2010/main" val="25704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970" y="187563"/>
            <a:ext cx="7307511" cy="6654395"/>
          </a:xfrm>
          <a:prstGeom prst="rect">
            <a:avLst/>
          </a:prstGeom>
        </p:spPr>
      </p:pic>
      <p:sp>
        <p:nvSpPr>
          <p:cNvPr id="4" name="TextBox 3"/>
          <p:cNvSpPr txBox="1"/>
          <p:nvPr/>
        </p:nvSpPr>
        <p:spPr>
          <a:xfrm>
            <a:off x="1088136" y="2153170"/>
            <a:ext cx="3831336" cy="1077218"/>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I live life to the full by taking part in extreme sports and going on holiday to exotic places. I keep in shape by going to the gym 3 times a week.</a:t>
            </a:r>
            <a:endParaRPr lang="en-GB" sz="1600" dirty="0">
              <a:solidFill>
                <a:srgbClr val="5C5854"/>
              </a:solidFill>
              <a:latin typeface="Century Gothic" panose="020B0502020202020204" pitchFamily="34" charset="0"/>
            </a:endParaRPr>
          </a:p>
        </p:txBody>
      </p:sp>
      <p:sp>
        <p:nvSpPr>
          <p:cNvPr id="5" name="TextBox 4"/>
          <p:cNvSpPr txBox="1"/>
          <p:nvPr/>
        </p:nvSpPr>
        <p:spPr>
          <a:xfrm>
            <a:off x="7772399" y="4704707"/>
            <a:ext cx="2962657" cy="954107"/>
          </a:xfrm>
          <a:prstGeom prst="rect">
            <a:avLst/>
          </a:prstGeom>
          <a:noFill/>
        </p:spPr>
        <p:txBody>
          <a:bodyPr wrap="square" rtlCol="0">
            <a:spAutoFit/>
          </a:bodyPr>
          <a:lstStyle/>
          <a:p>
            <a:pPr algn="r"/>
            <a:r>
              <a:rPr lang="en-GB" sz="1200" b="1" dirty="0" smtClean="0">
                <a:solidFill>
                  <a:srgbClr val="5C5854"/>
                </a:solidFill>
                <a:latin typeface="Century Gothic" panose="020B0502020202020204" pitchFamily="34" charset="0"/>
              </a:rPr>
              <a:t>Gym goers are</a:t>
            </a:r>
            <a:r>
              <a:rPr lang="en-GB" sz="1200" b="1" dirty="0" smtClean="0">
                <a:solidFill>
                  <a:srgbClr val="F79615"/>
                </a:solidFill>
                <a:latin typeface="Century Gothic" panose="020B0502020202020204" pitchFamily="34" charset="0"/>
              </a:rPr>
              <a:t> </a:t>
            </a:r>
            <a:r>
              <a:rPr lang="en-GB" sz="2000" b="1" dirty="0" smtClean="0">
                <a:solidFill>
                  <a:srgbClr val="139DEB"/>
                </a:solidFill>
                <a:latin typeface="Century Gothic" panose="020B0502020202020204" pitchFamily="34" charset="0"/>
              </a:rPr>
              <a:t>3.5</a:t>
            </a:r>
            <a:r>
              <a:rPr lang="en-GB" sz="1200" b="1" dirty="0" smtClean="0">
                <a:solidFill>
                  <a:srgbClr val="5C5854"/>
                </a:solidFill>
                <a:latin typeface="Century Gothic" panose="020B0502020202020204" pitchFamily="34" charset="0"/>
              </a:rPr>
              <a:t> times more likely to book up to 3 holidays a year. Active Advertising can connect you directly to people like this. </a:t>
            </a:r>
            <a:endParaRPr lang="en-GB" sz="1200" b="1" dirty="0">
              <a:solidFill>
                <a:srgbClr val="5C5854"/>
              </a:solidFill>
              <a:latin typeface="Century Gothic" panose="020B0502020202020204" pitchFamily="34" charset="0"/>
            </a:endParaRPr>
          </a:p>
        </p:txBody>
      </p:sp>
      <p:cxnSp>
        <p:nvCxnSpPr>
          <p:cNvPr id="6" name="Straight Connector 5"/>
          <p:cNvCxnSpPr/>
          <p:nvPr/>
        </p:nvCxnSpPr>
        <p:spPr>
          <a:xfrm flipV="1">
            <a:off x="0" y="6336632"/>
            <a:ext cx="3705726" cy="6024"/>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22232" y="6336632"/>
            <a:ext cx="6769768" cy="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038" y="1560913"/>
            <a:ext cx="3483864" cy="592257"/>
          </a:xfrm>
          <a:prstGeom prst="rect">
            <a:avLst/>
          </a:prstGeom>
        </p:spPr>
      </p:pic>
    </p:spTree>
    <p:extLst>
      <p:ext uri="{BB962C8B-B14F-4D97-AF65-F5344CB8AC3E}">
        <p14:creationId xmlns:p14="http://schemas.microsoft.com/office/powerpoint/2010/main" val="137687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9615"/>
        </a:solidFill>
        <a:effectLst/>
      </p:bgPr>
    </p:bg>
    <p:spTree>
      <p:nvGrpSpPr>
        <p:cNvPr id="1" name=""/>
        <p:cNvGrpSpPr/>
        <p:nvPr/>
      </p:nvGrpSpPr>
      <p:grpSpPr>
        <a:xfrm>
          <a:off x="0" y="0"/>
          <a:ext cx="0" cy="0"/>
          <a:chOff x="0" y="0"/>
          <a:chExt cx="0" cy="0"/>
        </a:xfrm>
      </p:grpSpPr>
      <p:sp>
        <p:nvSpPr>
          <p:cNvPr id="4" name="TextBox 3"/>
          <p:cNvSpPr txBox="1"/>
          <p:nvPr/>
        </p:nvSpPr>
        <p:spPr>
          <a:xfrm>
            <a:off x="1476375" y="1476375"/>
            <a:ext cx="6194324"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Active </a:t>
            </a:r>
            <a:r>
              <a:rPr lang="en-GB" sz="5200" dirty="0" smtClean="0">
                <a:solidFill>
                  <a:schemeClr val="bg1">
                    <a:alpha val="60000"/>
                  </a:schemeClr>
                </a:solidFill>
                <a:latin typeface="Century Gothic" panose="020B0502020202020204" pitchFamily="34" charset="0"/>
              </a:rPr>
              <a:t>opportunity</a:t>
            </a:r>
            <a:endParaRPr lang="en-GB" sz="5200" dirty="0">
              <a:solidFill>
                <a:schemeClr val="bg1">
                  <a:alpha val="60000"/>
                </a:schemeClr>
              </a:solidFill>
              <a:latin typeface="Century Gothic" panose="020B0502020202020204" pitchFamily="34" charset="0"/>
            </a:endParaRPr>
          </a:p>
        </p:txBody>
      </p:sp>
      <p:sp>
        <p:nvSpPr>
          <p:cNvPr id="5" name="TextBox 4"/>
          <p:cNvSpPr txBox="1"/>
          <p:nvPr/>
        </p:nvSpPr>
        <p:spPr>
          <a:xfrm>
            <a:off x="1476374" y="2632233"/>
            <a:ext cx="4732402" cy="1569660"/>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Boomerang Media can get you close to this highly sought after audience through our market-leading health clubs. We offer a range of media formats including high impact posters, sampling, ambient and our latest edition to the portfolio – HD digital screens.</a:t>
            </a:r>
          </a:p>
        </p:txBody>
      </p:sp>
      <p:sp>
        <p:nvSpPr>
          <p:cNvPr id="6" name="TextBox 5"/>
          <p:cNvSpPr txBox="1"/>
          <p:nvPr/>
        </p:nvSpPr>
        <p:spPr>
          <a:xfrm>
            <a:off x="6381751" y="2632233"/>
            <a:ext cx="4929378" cy="1569660"/>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You can reach a highly targeted audience through our health clubs, which all have a </a:t>
            </a:r>
          </a:p>
          <a:p>
            <a:r>
              <a:rPr lang="en-GB" sz="1600" dirty="0" smtClean="0">
                <a:solidFill>
                  <a:schemeClr val="bg1"/>
                </a:solidFill>
                <a:latin typeface="Century Gothic" panose="020B0502020202020204" pitchFamily="34" charset="0"/>
              </a:rPr>
              <a:t>75%+ ABC1 member demographic. David Lloyd and Nuffield Health offer premium families </a:t>
            </a:r>
          </a:p>
          <a:p>
            <a:r>
              <a:rPr lang="en-GB" sz="1600" dirty="0" smtClean="0">
                <a:solidFill>
                  <a:schemeClr val="bg1"/>
                </a:solidFill>
                <a:latin typeface="Century Gothic" panose="020B0502020202020204" pitchFamily="34" charset="0"/>
              </a:rPr>
              <a:t>and AB individuals, whilst value chains like Pure Gym get you close to young professionals. </a:t>
            </a:r>
            <a:endParaRPr lang="en-GB" sz="16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952" y="-784660"/>
            <a:ext cx="11263368" cy="7962700"/>
          </a:xfrm>
          <a:prstGeom prst="rect">
            <a:avLst/>
          </a:prstGeom>
        </p:spPr>
      </p:pic>
    </p:spTree>
    <p:extLst>
      <p:ext uri="{BB962C8B-B14F-4D97-AF65-F5344CB8AC3E}">
        <p14:creationId xmlns:p14="http://schemas.microsoft.com/office/powerpoint/2010/main" val="30553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546"/>
          <a:stretch/>
        </p:blipFill>
        <p:spPr>
          <a:xfrm>
            <a:off x="0" y="0"/>
            <a:ext cx="12198096" cy="6858000"/>
          </a:xfrm>
          <a:prstGeom prst="rect">
            <a:avLst/>
          </a:prstGeom>
        </p:spPr>
      </p:pic>
    </p:spTree>
    <p:extLst>
      <p:ext uri="{BB962C8B-B14F-4D97-AF65-F5344CB8AC3E}">
        <p14:creationId xmlns:p14="http://schemas.microsoft.com/office/powerpoint/2010/main" val="25396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E0F7C"/>
        </a:solidFill>
        <a:effectLst/>
      </p:bgPr>
    </p:bg>
    <p:spTree>
      <p:nvGrpSpPr>
        <p:cNvPr id="1" name=""/>
        <p:cNvGrpSpPr/>
        <p:nvPr/>
      </p:nvGrpSpPr>
      <p:grpSpPr>
        <a:xfrm>
          <a:off x="0" y="0"/>
          <a:ext cx="0" cy="0"/>
          <a:chOff x="0" y="0"/>
          <a:chExt cx="0" cy="0"/>
        </a:xfrm>
      </p:grpSpPr>
      <p:sp>
        <p:nvSpPr>
          <p:cNvPr id="4" name="TextBox 3"/>
          <p:cNvSpPr txBox="1"/>
          <p:nvPr/>
        </p:nvSpPr>
        <p:spPr>
          <a:xfrm>
            <a:off x="1476375" y="2118056"/>
            <a:ext cx="4240263"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Get in </a:t>
            </a:r>
            <a:r>
              <a:rPr lang="en-GB" sz="5200" dirty="0" smtClean="0">
                <a:solidFill>
                  <a:schemeClr val="bg1">
                    <a:alpha val="60000"/>
                  </a:schemeClr>
                </a:solidFill>
                <a:latin typeface="Century Gothic" panose="020B0502020202020204" pitchFamily="34" charset="0"/>
              </a:rPr>
              <a:t>touch</a:t>
            </a:r>
            <a:endParaRPr lang="en-GB" sz="5200" dirty="0">
              <a:solidFill>
                <a:schemeClr val="bg1">
                  <a:alpha val="60000"/>
                </a:schemeClr>
              </a:solidFill>
              <a:latin typeface="Century Gothic" panose="020B0502020202020204" pitchFamily="34" charset="0"/>
            </a:endParaRPr>
          </a:p>
        </p:txBody>
      </p:sp>
      <p:sp>
        <p:nvSpPr>
          <p:cNvPr id="5" name="TextBox 4"/>
          <p:cNvSpPr txBox="1"/>
          <p:nvPr/>
        </p:nvSpPr>
        <p:spPr>
          <a:xfrm>
            <a:off x="1476373" y="3273914"/>
            <a:ext cx="4814257" cy="1323439"/>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If you want to reach this desirable audience, at a time when they are most receptive, reach for the phone and request a full presentation, or visit our website to find out more about the benefits of Active Advertising.</a:t>
            </a:r>
          </a:p>
        </p:txBody>
      </p:sp>
      <p:sp>
        <p:nvSpPr>
          <p:cNvPr id="6" name="TextBox 5"/>
          <p:cNvSpPr txBox="1"/>
          <p:nvPr/>
        </p:nvSpPr>
        <p:spPr>
          <a:xfrm>
            <a:off x="7236246" y="3761157"/>
            <a:ext cx="3934090" cy="400110"/>
          </a:xfrm>
          <a:prstGeom prst="rect">
            <a:avLst/>
          </a:prstGeom>
          <a:noFill/>
        </p:spPr>
        <p:txBody>
          <a:bodyPr wrap="none" rtlCol="0">
            <a:spAutoFit/>
          </a:bodyPr>
          <a:lstStyle/>
          <a:p>
            <a:r>
              <a:rPr lang="en-GB" sz="2000" dirty="0" smtClean="0">
                <a:solidFill>
                  <a:schemeClr val="bg1"/>
                </a:solidFill>
                <a:latin typeface="Century Gothic" panose="020B0502020202020204" pitchFamily="34" charset="0"/>
              </a:rPr>
              <a:t>info@boomerangmedia.co.uk</a:t>
            </a:r>
            <a:endParaRPr lang="en-GB" sz="2000" dirty="0">
              <a:solidFill>
                <a:schemeClr val="bg1"/>
              </a:solidFill>
              <a:latin typeface="Century Gothic" panose="020B0502020202020204" pitchFamily="34" charset="0"/>
            </a:endParaRPr>
          </a:p>
        </p:txBody>
      </p:sp>
      <p:sp>
        <p:nvSpPr>
          <p:cNvPr id="7" name="TextBox 6"/>
          <p:cNvSpPr txBox="1"/>
          <p:nvPr/>
        </p:nvSpPr>
        <p:spPr>
          <a:xfrm>
            <a:off x="7236246" y="3324454"/>
            <a:ext cx="1915909" cy="400110"/>
          </a:xfrm>
          <a:prstGeom prst="rect">
            <a:avLst/>
          </a:prstGeom>
          <a:noFill/>
        </p:spPr>
        <p:txBody>
          <a:bodyPr wrap="none" rtlCol="0">
            <a:spAutoFit/>
          </a:bodyPr>
          <a:lstStyle/>
          <a:p>
            <a:r>
              <a:rPr lang="en-GB" sz="2000" dirty="0">
                <a:solidFill>
                  <a:schemeClr val="bg1"/>
                </a:solidFill>
                <a:latin typeface="Century Gothic" panose="020B0502020202020204" pitchFamily="34" charset="0"/>
              </a:rPr>
              <a:t>01252 368 368</a:t>
            </a:r>
          </a:p>
        </p:txBody>
      </p:sp>
      <p:sp>
        <p:nvSpPr>
          <p:cNvPr id="8" name="TextBox 7"/>
          <p:cNvSpPr txBox="1"/>
          <p:nvPr/>
        </p:nvSpPr>
        <p:spPr>
          <a:xfrm>
            <a:off x="7236246" y="4197860"/>
            <a:ext cx="3239990" cy="400110"/>
          </a:xfrm>
          <a:prstGeom prst="rect">
            <a:avLst/>
          </a:prstGeom>
          <a:noFill/>
        </p:spPr>
        <p:txBody>
          <a:bodyPr wrap="none" rtlCol="0">
            <a:spAutoFit/>
          </a:bodyPr>
          <a:lstStyle/>
          <a:p>
            <a:r>
              <a:rPr lang="en-GB" sz="2000" dirty="0">
                <a:solidFill>
                  <a:schemeClr val="bg1"/>
                </a:solidFill>
                <a:latin typeface="Century Gothic" panose="020B0502020202020204" pitchFamily="34" charset="0"/>
              </a:rPr>
              <a:t>b</a:t>
            </a:r>
            <a:r>
              <a:rPr lang="en-GB" sz="2000" dirty="0" smtClean="0">
                <a:solidFill>
                  <a:schemeClr val="bg1"/>
                </a:solidFill>
                <a:latin typeface="Century Gothic" panose="020B0502020202020204" pitchFamily="34" charset="0"/>
              </a:rPr>
              <a:t>oomerangmedia.co.uk</a:t>
            </a:r>
            <a:endParaRPr lang="en-GB" sz="2000" dirty="0">
              <a:solidFill>
                <a:schemeClr val="bg1"/>
              </a:solidFill>
              <a:latin typeface="Century Gothic" panose="020B0502020202020204" pitchFamily="34" charset="0"/>
            </a:endParaRPr>
          </a:p>
        </p:txBody>
      </p:sp>
      <p:grpSp>
        <p:nvGrpSpPr>
          <p:cNvPr id="9" name="Group 8"/>
          <p:cNvGrpSpPr>
            <a:grpSpLocks noChangeAspect="1"/>
          </p:cNvGrpSpPr>
          <p:nvPr/>
        </p:nvGrpSpPr>
        <p:grpSpPr>
          <a:xfrm>
            <a:off x="6755174" y="4244404"/>
            <a:ext cx="370316" cy="370316"/>
            <a:chOff x="4355976" y="339502"/>
            <a:chExt cx="2970212" cy="2970213"/>
          </a:xfrm>
          <a:solidFill>
            <a:schemeClr val="bg1"/>
          </a:solidFill>
        </p:grpSpPr>
        <p:sp>
          <p:nvSpPr>
            <p:cNvPr id="10" name="Freeform 9"/>
            <p:cNvSpPr>
              <a:spLocks noEditPoints="1"/>
            </p:cNvSpPr>
            <p:nvPr/>
          </p:nvSpPr>
          <p:spPr bwMode="auto">
            <a:xfrm>
              <a:off x="4355976" y="339502"/>
              <a:ext cx="2970212" cy="2970213"/>
            </a:xfrm>
            <a:custGeom>
              <a:avLst/>
              <a:gdLst>
                <a:gd name="T0" fmla="*/ 132 w 264"/>
                <a:gd name="T1" fmla="*/ 0 h 264"/>
                <a:gd name="T2" fmla="*/ 0 w 264"/>
                <a:gd name="T3" fmla="*/ 132 h 264"/>
                <a:gd name="T4" fmla="*/ 132 w 264"/>
                <a:gd name="T5" fmla="*/ 264 h 264"/>
                <a:gd name="T6" fmla="*/ 264 w 264"/>
                <a:gd name="T7" fmla="*/ 132 h 264"/>
                <a:gd name="T8" fmla="*/ 132 w 264"/>
                <a:gd name="T9" fmla="*/ 0 h 264"/>
                <a:gd name="T10" fmla="*/ 132 w 264"/>
                <a:gd name="T11" fmla="*/ 249 h 264"/>
                <a:gd name="T12" fmla="*/ 15 w 264"/>
                <a:gd name="T13" fmla="*/ 132 h 264"/>
                <a:gd name="T14" fmla="*/ 132 w 264"/>
                <a:gd name="T15" fmla="*/ 15 h 264"/>
                <a:gd name="T16" fmla="*/ 249 w 264"/>
                <a:gd name="T17" fmla="*/ 132 h 264"/>
                <a:gd name="T18" fmla="*/ 132 w 264"/>
                <a:gd name="T19" fmla="*/ 2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0"/>
                  </a:moveTo>
                  <a:cubicBezTo>
                    <a:pt x="59" y="0"/>
                    <a:pt x="0" y="59"/>
                    <a:pt x="0" y="132"/>
                  </a:cubicBezTo>
                  <a:cubicBezTo>
                    <a:pt x="0" y="205"/>
                    <a:pt x="59" y="264"/>
                    <a:pt x="132" y="264"/>
                  </a:cubicBezTo>
                  <a:cubicBezTo>
                    <a:pt x="205" y="264"/>
                    <a:pt x="264" y="205"/>
                    <a:pt x="264" y="132"/>
                  </a:cubicBezTo>
                  <a:cubicBezTo>
                    <a:pt x="264" y="59"/>
                    <a:pt x="205" y="0"/>
                    <a:pt x="132" y="0"/>
                  </a:cubicBezTo>
                  <a:close/>
                  <a:moveTo>
                    <a:pt x="132" y="249"/>
                  </a:moveTo>
                  <a:cubicBezTo>
                    <a:pt x="68" y="249"/>
                    <a:pt x="15" y="196"/>
                    <a:pt x="15" y="132"/>
                  </a:cubicBezTo>
                  <a:cubicBezTo>
                    <a:pt x="15" y="67"/>
                    <a:pt x="68" y="15"/>
                    <a:pt x="132" y="15"/>
                  </a:cubicBezTo>
                  <a:cubicBezTo>
                    <a:pt x="196" y="15"/>
                    <a:pt x="249" y="67"/>
                    <a:pt x="249" y="132"/>
                  </a:cubicBezTo>
                  <a:cubicBezTo>
                    <a:pt x="249" y="196"/>
                    <a:pt x="196" y="249"/>
                    <a:pt x="132" y="2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noEditPoints="1"/>
            </p:cNvSpPr>
            <p:nvPr/>
          </p:nvSpPr>
          <p:spPr bwMode="auto">
            <a:xfrm>
              <a:off x="5041776" y="1115790"/>
              <a:ext cx="1598612" cy="1508125"/>
            </a:xfrm>
            <a:custGeom>
              <a:avLst/>
              <a:gdLst>
                <a:gd name="T0" fmla="*/ 1007 w 1007"/>
                <a:gd name="T1" fmla="*/ 751 h 950"/>
                <a:gd name="T2" fmla="*/ 1007 w 1007"/>
                <a:gd name="T3" fmla="*/ 0 h 950"/>
                <a:gd name="T4" fmla="*/ 0 w 1007"/>
                <a:gd name="T5" fmla="*/ 0 h 950"/>
                <a:gd name="T6" fmla="*/ 0 w 1007"/>
                <a:gd name="T7" fmla="*/ 751 h 950"/>
                <a:gd name="T8" fmla="*/ 369 w 1007"/>
                <a:gd name="T9" fmla="*/ 751 h 950"/>
                <a:gd name="T10" fmla="*/ 369 w 1007"/>
                <a:gd name="T11" fmla="*/ 843 h 950"/>
                <a:gd name="T12" fmla="*/ 156 w 1007"/>
                <a:gd name="T13" fmla="*/ 843 h 950"/>
                <a:gd name="T14" fmla="*/ 156 w 1007"/>
                <a:gd name="T15" fmla="*/ 950 h 950"/>
                <a:gd name="T16" fmla="*/ 851 w 1007"/>
                <a:gd name="T17" fmla="*/ 950 h 950"/>
                <a:gd name="T18" fmla="*/ 851 w 1007"/>
                <a:gd name="T19" fmla="*/ 843 h 950"/>
                <a:gd name="T20" fmla="*/ 638 w 1007"/>
                <a:gd name="T21" fmla="*/ 843 h 950"/>
                <a:gd name="T22" fmla="*/ 638 w 1007"/>
                <a:gd name="T23" fmla="*/ 751 h 950"/>
                <a:gd name="T24" fmla="*/ 1007 w 1007"/>
                <a:gd name="T25" fmla="*/ 751 h 950"/>
                <a:gd name="T26" fmla="*/ 121 w 1007"/>
                <a:gd name="T27" fmla="*/ 645 h 950"/>
                <a:gd name="T28" fmla="*/ 121 w 1007"/>
                <a:gd name="T29" fmla="*/ 106 h 950"/>
                <a:gd name="T30" fmla="*/ 886 w 1007"/>
                <a:gd name="T31" fmla="*/ 106 h 950"/>
                <a:gd name="T32" fmla="*/ 886 w 1007"/>
                <a:gd name="T33" fmla="*/ 645 h 950"/>
                <a:gd name="T34" fmla="*/ 121 w 1007"/>
                <a:gd name="T35" fmla="*/ 645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950">
                  <a:moveTo>
                    <a:pt x="1007" y="751"/>
                  </a:moveTo>
                  <a:lnTo>
                    <a:pt x="1007" y="0"/>
                  </a:lnTo>
                  <a:lnTo>
                    <a:pt x="0" y="0"/>
                  </a:lnTo>
                  <a:lnTo>
                    <a:pt x="0" y="751"/>
                  </a:lnTo>
                  <a:lnTo>
                    <a:pt x="369" y="751"/>
                  </a:lnTo>
                  <a:lnTo>
                    <a:pt x="369" y="843"/>
                  </a:lnTo>
                  <a:lnTo>
                    <a:pt x="156" y="843"/>
                  </a:lnTo>
                  <a:lnTo>
                    <a:pt x="156" y="950"/>
                  </a:lnTo>
                  <a:lnTo>
                    <a:pt x="851" y="950"/>
                  </a:lnTo>
                  <a:lnTo>
                    <a:pt x="851" y="843"/>
                  </a:lnTo>
                  <a:lnTo>
                    <a:pt x="638" y="843"/>
                  </a:lnTo>
                  <a:lnTo>
                    <a:pt x="638" y="751"/>
                  </a:lnTo>
                  <a:lnTo>
                    <a:pt x="1007" y="751"/>
                  </a:lnTo>
                  <a:close/>
                  <a:moveTo>
                    <a:pt x="121" y="645"/>
                  </a:moveTo>
                  <a:lnTo>
                    <a:pt x="121" y="106"/>
                  </a:lnTo>
                  <a:lnTo>
                    <a:pt x="886" y="106"/>
                  </a:lnTo>
                  <a:lnTo>
                    <a:pt x="886" y="645"/>
                  </a:lnTo>
                  <a:lnTo>
                    <a:pt x="121" y="6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p:nvGrpSpPr>
        <p:grpSpPr>
          <a:xfrm>
            <a:off x="6747326" y="3351143"/>
            <a:ext cx="354518" cy="354518"/>
            <a:chOff x="4211960" y="771550"/>
            <a:chExt cx="219600" cy="219600"/>
          </a:xfrm>
          <a:solidFill>
            <a:schemeClr val="bg1"/>
          </a:solidFill>
        </p:grpSpPr>
        <p:sp>
          <p:nvSpPr>
            <p:cNvPr id="13" name="Freeform 24"/>
            <p:cNvSpPr>
              <a:spLocks noEditPoints="1"/>
            </p:cNvSpPr>
            <p:nvPr/>
          </p:nvSpPr>
          <p:spPr bwMode="auto">
            <a:xfrm>
              <a:off x="4211960" y="771550"/>
              <a:ext cx="219600" cy="219600"/>
            </a:xfrm>
            <a:custGeom>
              <a:avLst/>
              <a:gdLst>
                <a:gd name="T0" fmla="*/ 132 w 264"/>
                <a:gd name="T1" fmla="*/ 264 h 264"/>
                <a:gd name="T2" fmla="*/ 0 w 264"/>
                <a:gd name="T3" fmla="*/ 132 h 264"/>
                <a:gd name="T4" fmla="*/ 132 w 264"/>
                <a:gd name="T5" fmla="*/ 0 h 264"/>
                <a:gd name="T6" fmla="*/ 264 w 264"/>
                <a:gd name="T7" fmla="*/ 132 h 264"/>
                <a:gd name="T8" fmla="*/ 132 w 264"/>
                <a:gd name="T9" fmla="*/ 264 h 264"/>
                <a:gd name="T10" fmla="*/ 132 w 264"/>
                <a:gd name="T11" fmla="*/ 15 h 264"/>
                <a:gd name="T12" fmla="*/ 15 w 264"/>
                <a:gd name="T13" fmla="*/ 132 h 264"/>
                <a:gd name="T14" fmla="*/ 132 w 264"/>
                <a:gd name="T15" fmla="*/ 249 h 264"/>
                <a:gd name="T16" fmla="*/ 249 w 264"/>
                <a:gd name="T17" fmla="*/ 132 h 264"/>
                <a:gd name="T18" fmla="*/ 132 w 264"/>
                <a:gd name="T19" fmla="*/ 1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4"/>
                  </a:moveTo>
                  <a:cubicBezTo>
                    <a:pt x="59" y="264"/>
                    <a:pt x="0" y="205"/>
                    <a:pt x="0" y="132"/>
                  </a:cubicBezTo>
                  <a:cubicBezTo>
                    <a:pt x="0" y="59"/>
                    <a:pt x="59" y="0"/>
                    <a:pt x="132" y="0"/>
                  </a:cubicBezTo>
                  <a:cubicBezTo>
                    <a:pt x="205" y="0"/>
                    <a:pt x="264" y="59"/>
                    <a:pt x="264" y="132"/>
                  </a:cubicBezTo>
                  <a:cubicBezTo>
                    <a:pt x="264" y="205"/>
                    <a:pt x="205" y="264"/>
                    <a:pt x="132" y="264"/>
                  </a:cubicBezTo>
                  <a:close/>
                  <a:moveTo>
                    <a:pt x="132" y="15"/>
                  </a:moveTo>
                  <a:cubicBezTo>
                    <a:pt x="67" y="15"/>
                    <a:pt x="15" y="67"/>
                    <a:pt x="15" y="132"/>
                  </a:cubicBezTo>
                  <a:cubicBezTo>
                    <a:pt x="15" y="196"/>
                    <a:pt x="67" y="249"/>
                    <a:pt x="132" y="249"/>
                  </a:cubicBezTo>
                  <a:cubicBezTo>
                    <a:pt x="196" y="249"/>
                    <a:pt x="249" y="196"/>
                    <a:pt x="249" y="132"/>
                  </a:cubicBezTo>
                  <a:cubicBezTo>
                    <a:pt x="249" y="67"/>
                    <a:pt x="196" y="15"/>
                    <a:pt x="132"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5"/>
            <p:cNvSpPr>
              <a:spLocks noEditPoints="1"/>
            </p:cNvSpPr>
            <p:nvPr/>
          </p:nvSpPr>
          <p:spPr bwMode="auto">
            <a:xfrm>
              <a:off x="4261842" y="868028"/>
              <a:ext cx="119835" cy="64906"/>
            </a:xfrm>
            <a:custGeom>
              <a:avLst/>
              <a:gdLst>
                <a:gd name="T0" fmla="*/ 72 w 144"/>
                <a:gd name="T1" fmla="*/ 0 h 78"/>
                <a:gd name="T2" fmla="*/ 0 w 144"/>
                <a:gd name="T3" fmla="*/ 78 h 78"/>
                <a:gd name="T4" fmla="*/ 144 w 144"/>
                <a:gd name="T5" fmla="*/ 78 h 78"/>
                <a:gd name="T6" fmla="*/ 72 w 144"/>
                <a:gd name="T7" fmla="*/ 0 h 78"/>
                <a:gd name="T8" fmla="*/ 73 w 144"/>
                <a:gd name="T9" fmla="*/ 62 h 78"/>
                <a:gd name="T10" fmla="*/ 49 w 144"/>
                <a:gd name="T11" fmla="*/ 41 h 78"/>
                <a:gd name="T12" fmla="*/ 73 w 144"/>
                <a:gd name="T13" fmla="*/ 20 h 78"/>
                <a:gd name="T14" fmla="*/ 97 w 144"/>
                <a:gd name="T15" fmla="*/ 41 h 78"/>
                <a:gd name="T16" fmla="*/ 73 w 144"/>
                <a:gd name="T1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78">
                  <a:moveTo>
                    <a:pt x="72" y="0"/>
                  </a:moveTo>
                  <a:cubicBezTo>
                    <a:pt x="32" y="0"/>
                    <a:pt x="0" y="35"/>
                    <a:pt x="0" y="78"/>
                  </a:cubicBezTo>
                  <a:cubicBezTo>
                    <a:pt x="144" y="78"/>
                    <a:pt x="144" y="78"/>
                    <a:pt x="144" y="78"/>
                  </a:cubicBezTo>
                  <a:cubicBezTo>
                    <a:pt x="144" y="35"/>
                    <a:pt x="111" y="0"/>
                    <a:pt x="72" y="0"/>
                  </a:cubicBezTo>
                  <a:moveTo>
                    <a:pt x="73" y="62"/>
                  </a:moveTo>
                  <a:cubicBezTo>
                    <a:pt x="60" y="62"/>
                    <a:pt x="49" y="53"/>
                    <a:pt x="49" y="41"/>
                  </a:cubicBezTo>
                  <a:cubicBezTo>
                    <a:pt x="49" y="29"/>
                    <a:pt x="60" y="20"/>
                    <a:pt x="73" y="20"/>
                  </a:cubicBezTo>
                  <a:cubicBezTo>
                    <a:pt x="87" y="20"/>
                    <a:pt x="97" y="29"/>
                    <a:pt x="97" y="41"/>
                  </a:cubicBezTo>
                  <a:cubicBezTo>
                    <a:pt x="97" y="53"/>
                    <a:pt x="87" y="62"/>
                    <a:pt x="73" y="6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6"/>
            <p:cNvSpPr>
              <a:spLocks/>
            </p:cNvSpPr>
            <p:nvPr/>
          </p:nvSpPr>
          <p:spPr bwMode="auto">
            <a:xfrm>
              <a:off x="4251866" y="828123"/>
              <a:ext cx="139788" cy="44953"/>
            </a:xfrm>
            <a:custGeom>
              <a:avLst/>
              <a:gdLst>
                <a:gd name="T0" fmla="*/ 130 w 168"/>
                <a:gd name="T1" fmla="*/ 0 h 54"/>
                <a:gd name="T2" fmla="*/ 168 w 168"/>
                <a:gd name="T3" fmla="*/ 41 h 54"/>
                <a:gd name="T4" fmla="*/ 116 w 168"/>
                <a:gd name="T5" fmla="*/ 41 h 54"/>
                <a:gd name="T6" fmla="*/ 126 w 168"/>
                <a:gd name="T7" fmla="*/ 22 h 54"/>
                <a:gd name="T8" fmla="*/ 41 w 168"/>
                <a:gd name="T9" fmla="*/ 22 h 54"/>
                <a:gd name="T10" fmla="*/ 51 w 168"/>
                <a:gd name="T11" fmla="*/ 41 h 54"/>
                <a:gd name="T12" fmla="*/ 0 w 168"/>
                <a:gd name="T13" fmla="*/ 41 h 54"/>
                <a:gd name="T14" fmla="*/ 38 w 168"/>
                <a:gd name="T15" fmla="*/ 0 h 54"/>
                <a:gd name="T16" fmla="*/ 130 w 168"/>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54">
                  <a:moveTo>
                    <a:pt x="130" y="0"/>
                  </a:moveTo>
                  <a:cubicBezTo>
                    <a:pt x="165" y="3"/>
                    <a:pt x="168" y="37"/>
                    <a:pt x="168" y="41"/>
                  </a:cubicBezTo>
                  <a:cubicBezTo>
                    <a:pt x="168" y="54"/>
                    <a:pt x="117" y="53"/>
                    <a:pt x="116" y="41"/>
                  </a:cubicBezTo>
                  <a:cubicBezTo>
                    <a:pt x="116" y="33"/>
                    <a:pt x="120" y="26"/>
                    <a:pt x="126" y="22"/>
                  </a:cubicBezTo>
                  <a:cubicBezTo>
                    <a:pt x="41" y="22"/>
                    <a:pt x="41" y="22"/>
                    <a:pt x="41" y="22"/>
                  </a:cubicBezTo>
                  <a:cubicBezTo>
                    <a:pt x="47" y="26"/>
                    <a:pt x="51" y="33"/>
                    <a:pt x="51" y="41"/>
                  </a:cubicBezTo>
                  <a:cubicBezTo>
                    <a:pt x="51" y="53"/>
                    <a:pt x="0" y="54"/>
                    <a:pt x="0" y="41"/>
                  </a:cubicBezTo>
                  <a:cubicBezTo>
                    <a:pt x="0" y="37"/>
                    <a:pt x="3" y="3"/>
                    <a:pt x="38" y="0"/>
                  </a:cubicBezTo>
                  <a:lnTo>
                    <a:pt x="13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6" name="Group 15"/>
          <p:cNvGrpSpPr/>
          <p:nvPr/>
        </p:nvGrpSpPr>
        <p:grpSpPr>
          <a:xfrm>
            <a:off x="6764334" y="3804985"/>
            <a:ext cx="340095" cy="340095"/>
            <a:chOff x="2411760" y="627534"/>
            <a:chExt cx="219600" cy="219600"/>
          </a:xfrm>
          <a:solidFill>
            <a:schemeClr val="bg1"/>
          </a:solidFill>
        </p:grpSpPr>
        <p:sp>
          <p:nvSpPr>
            <p:cNvPr id="17" name="Freeform 54"/>
            <p:cNvSpPr>
              <a:spLocks noEditPoints="1"/>
            </p:cNvSpPr>
            <p:nvPr/>
          </p:nvSpPr>
          <p:spPr bwMode="auto">
            <a:xfrm>
              <a:off x="2459999" y="694905"/>
              <a:ext cx="122300" cy="84037"/>
            </a:xfrm>
            <a:custGeom>
              <a:avLst/>
              <a:gdLst>
                <a:gd name="T0" fmla="*/ 0 w 1042"/>
                <a:gd name="T1" fmla="*/ 0 h 716"/>
                <a:gd name="T2" fmla="*/ 525 w 1042"/>
                <a:gd name="T3" fmla="*/ 347 h 716"/>
                <a:gd name="T4" fmla="*/ 1042 w 1042"/>
                <a:gd name="T5" fmla="*/ 0 h 716"/>
                <a:gd name="T6" fmla="*/ 0 w 1042"/>
                <a:gd name="T7" fmla="*/ 0 h 716"/>
                <a:gd name="T8" fmla="*/ 525 w 1042"/>
                <a:gd name="T9" fmla="*/ 461 h 716"/>
                <a:gd name="T10" fmla="*/ 0 w 1042"/>
                <a:gd name="T11" fmla="*/ 113 h 716"/>
                <a:gd name="T12" fmla="*/ 0 w 1042"/>
                <a:gd name="T13" fmla="*/ 716 h 716"/>
                <a:gd name="T14" fmla="*/ 1042 w 1042"/>
                <a:gd name="T15" fmla="*/ 716 h 716"/>
                <a:gd name="T16" fmla="*/ 1042 w 1042"/>
                <a:gd name="T17" fmla="*/ 113 h 716"/>
                <a:gd name="T18" fmla="*/ 525 w 1042"/>
                <a:gd name="T19" fmla="*/ 46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716">
                  <a:moveTo>
                    <a:pt x="0" y="0"/>
                  </a:moveTo>
                  <a:lnTo>
                    <a:pt x="525" y="347"/>
                  </a:lnTo>
                  <a:lnTo>
                    <a:pt x="1042" y="0"/>
                  </a:lnTo>
                  <a:lnTo>
                    <a:pt x="0" y="0"/>
                  </a:lnTo>
                  <a:close/>
                  <a:moveTo>
                    <a:pt x="525" y="461"/>
                  </a:moveTo>
                  <a:lnTo>
                    <a:pt x="0" y="113"/>
                  </a:lnTo>
                  <a:lnTo>
                    <a:pt x="0" y="716"/>
                  </a:lnTo>
                  <a:lnTo>
                    <a:pt x="1042" y="716"/>
                  </a:lnTo>
                  <a:lnTo>
                    <a:pt x="1042" y="113"/>
                  </a:lnTo>
                  <a:lnTo>
                    <a:pt x="525" y="46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55"/>
            <p:cNvSpPr>
              <a:spLocks noEditPoints="1"/>
            </p:cNvSpPr>
            <p:nvPr/>
          </p:nvSpPr>
          <p:spPr bwMode="auto">
            <a:xfrm>
              <a:off x="2411760" y="627534"/>
              <a:ext cx="219600" cy="219600"/>
            </a:xfrm>
            <a:custGeom>
              <a:avLst/>
              <a:gdLst>
                <a:gd name="T0" fmla="*/ 132 w 264"/>
                <a:gd name="T1" fmla="*/ 264 h 264"/>
                <a:gd name="T2" fmla="*/ 0 w 264"/>
                <a:gd name="T3" fmla="*/ 132 h 264"/>
                <a:gd name="T4" fmla="*/ 132 w 264"/>
                <a:gd name="T5" fmla="*/ 0 h 264"/>
                <a:gd name="T6" fmla="*/ 264 w 264"/>
                <a:gd name="T7" fmla="*/ 132 h 264"/>
                <a:gd name="T8" fmla="*/ 132 w 264"/>
                <a:gd name="T9" fmla="*/ 264 h 264"/>
                <a:gd name="T10" fmla="*/ 132 w 264"/>
                <a:gd name="T11" fmla="*/ 15 h 264"/>
                <a:gd name="T12" fmla="*/ 15 w 264"/>
                <a:gd name="T13" fmla="*/ 132 h 264"/>
                <a:gd name="T14" fmla="*/ 132 w 264"/>
                <a:gd name="T15" fmla="*/ 249 h 264"/>
                <a:gd name="T16" fmla="*/ 248 w 264"/>
                <a:gd name="T17" fmla="*/ 132 h 264"/>
                <a:gd name="T18" fmla="*/ 132 w 264"/>
                <a:gd name="T19" fmla="*/ 1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4"/>
                  </a:moveTo>
                  <a:cubicBezTo>
                    <a:pt x="59" y="264"/>
                    <a:pt x="0" y="205"/>
                    <a:pt x="0" y="132"/>
                  </a:cubicBezTo>
                  <a:cubicBezTo>
                    <a:pt x="0" y="59"/>
                    <a:pt x="59" y="0"/>
                    <a:pt x="132" y="0"/>
                  </a:cubicBezTo>
                  <a:cubicBezTo>
                    <a:pt x="204" y="0"/>
                    <a:pt x="264" y="59"/>
                    <a:pt x="264" y="132"/>
                  </a:cubicBezTo>
                  <a:cubicBezTo>
                    <a:pt x="264" y="205"/>
                    <a:pt x="204" y="264"/>
                    <a:pt x="132" y="264"/>
                  </a:cubicBezTo>
                  <a:close/>
                  <a:moveTo>
                    <a:pt x="132" y="15"/>
                  </a:moveTo>
                  <a:cubicBezTo>
                    <a:pt x="67" y="15"/>
                    <a:pt x="15" y="67"/>
                    <a:pt x="15" y="132"/>
                  </a:cubicBezTo>
                  <a:cubicBezTo>
                    <a:pt x="15" y="196"/>
                    <a:pt x="67" y="249"/>
                    <a:pt x="132" y="249"/>
                  </a:cubicBezTo>
                  <a:cubicBezTo>
                    <a:pt x="196" y="249"/>
                    <a:pt x="248" y="196"/>
                    <a:pt x="248" y="132"/>
                  </a:cubicBezTo>
                  <a:cubicBezTo>
                    <a:pt x="248" y="67"/>
                    <a:pt x="196" y="15"/>
                    <a:pt x="132"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2724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257" y="0"/>
            <a:ext cx="10222991" cy="7227200"/>
          </a:xfrm>
        </p:spPr>
      </p:pic>
    </p:spTree>
    <p:extLst>
      <p:ext uri="{BB962C8B-B14F-4D97-AF65-F5344CB8AC3E}">
        <p14:creationId xmlns:p14="http://schemas.microsoft.com/office/powerpoint/2010/main" val="125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C82A"/>
        </a:solidFill>
        <a:effectLst/>
      </p:bgPr>
    </p:bg>
    <p:spTree>
      <p:nvGrpSpPr>
        <p:cNvPr id="1" name=""/>
        <p:cNvGrpSpPr/>
        <p:nvPr/>
      </p:nvGrpSpPr>
      <p:grpSpPr>
        <a:xfrm>
          <a:off x="0" y="0"/>
          <a:ext cx="0" cy="0"/>
          <a:chOff x="0" y="0"/>
          <a:chExt cx="0" cy="0"/>
        </a:xfrm>
      </p:grpSpPr>
      <p:sp>
        <p:nvSpPr>
          <p:cNvPr id="4" name="TextBox 3"/>
          <p:cNvSpPr txBox="1"/>
          <p:nvPr/>
        </p:nvSpPr>
        <p:spPr>
          <a:xfrm>
            <a:off x="1476375" y="1684921"/>
            <a:ext cx="6016391"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Active</a:t>
            </a:r>
            <a:r>
              <a:rPr lang="en-GB" sz="5200" dirty="0" smtClean="0">
                <a:latin typeface="Century Gothic" panose="020B0502020202020204" pitchFamily="34" charset="0"/>
              </a:rPr>
              <a:t> </a:t>
            </a:r>
            <a:r>
              <a:rPr lang="en-GB" sz="5200" dirty="0" smtClean="0">
                <a:solidFill>
                  <a:schemeClr val="bg1">
                    <a:alpha val="60000"/>
                  </a:schemeClr>
                </a:solidFill>
                <a:latin typeface="Century Gothic" panose="020B0502020202020204" pitchFamily="34" charset="0"/>
              </a:rPr>
              <a:t>Advertising</a:t>
            </a:r>
            <a:endParaRPr lang="en-GB" sz="5200" dirty="0">
              <a:solidFill>
                <a:schemeClr val="bg1">
                  <a:alpha val="60000"/>
                </a:schemeClr>
              </a:solidFill>
              <a:latin typeface="Century Gothic" panose="020B0502020202020204" pitchFamily="34" charset="0"/>
            </a:endParaRPr>
          </a:p>
        </p:txBody>
      </p:sp>
      <p:sp>
        <p:nvSpPr>
          <p:cNvPr id="5" name="TextBox 4"/>
          <p:cNvSpPr txBox="1"/>
          <p:nvPr/>
        </p:nvSpPr>
        <p:spPr>
          <a:xfrm>
            <a:off x="1476375" y="2840779"/>
            <a:ext cx="4533900" cy="1077218"/>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Marketing and media specialists are </a:t>
            </a:r>
          </a:p>
          <a:p>
            <a:r>
              <a:rPr lang="en-GB" sz="1600" dirty="0" smtClean="0">
                <a:solidFill>
                  <a:schemeClr val="bg1"/>
                </a:solidFill>
                <a:latin typeface="Century Gothic" panose="020B0502020202020204" pitchFamily="34" charset="0"/>
              </a:rPr>
              <a:t>always looking for ways to generate active engagements between highly sought after consumers and the brands they represent.</a:t>
            </a:r>
          </a:p>
        </p:txBody>
      </p:sp>
      <p:sp>
        <p:nvSpPr>
          <p:cNvPr id="6" name="TextBox 5"/>
          <p:cNvSpPr txBox="1"/>
          <p:nvPr/>
        </p:nvSpPr>
        <p:spPr>
          <a:xfrm>
            <a:off x="1476375" y="4114510"/>
            <a:ext cx="4791075" cy="1077218"/>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Boomerang Media has created a fast track solution that gets you up close and personal with the audience you are trying to reach at </a:t>
            </a:r>
          </a:p>
          <a:p>
            <a:r>
              <a:rPr lang="en-GB" sz="1600" dirty="0" smtClean="0">
                <a:solidFill>
                  <a:schemeClr val="bg1"/>
                </a:solidFill>
                <a:latin typeface="Century Gothic" panose="020B0502020202020204" pitchFamily="34" charset="0"/>
              </a:rPr>
              <a:t>a time when they are receptive to advertising. </a:t>
            </a:r>
            <a:endParaRPr lang="en-GB" sz="1600" dirty="0">
              <a:solidFill>
                <a:schemeClr val="bg1"/>
              </a:solidFill>
              <a:latin typeface="Century Gothic" panose="020B0502020202020204" pitchFamily="34" charset="0"/>
            </a:endParaRPr>
          </a:p>
        </p:txBody>
      </p:sp>
      <p:sp>
        <p:nvSpPr>
          <p:cNvPr id="7" name="TextBox 6"/>
          <p:cNvSpPr txBox="1"/>
          <p:nvPr/>
        </p:nvSpPr>
        <p:spPr>
          <a:xfrm>
            <a:off x="6381750" y="2841850"/>
            <a:ext cx="4724400" cy="1077218"/>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It gives you instant access to millions of highly motivated and ambitious people with money to spend and a proven preference for high-end goods and luxury brands.</a:t>
            </a:r>
            <a:endParaRPr lang="en-GB" sz="1600" dirty="0">
              <a:solidFill>
                <a:schemeClr val="bg1"/>
              </a:solidFill>
              <a:latin typeface="Century Gothic" panose="020B0502020202020204" pitchFamily="34" charset="0"/>
            </a:endParaRPr>
          </a:p>
        </p:txBody>
      </p:sp>
      <p:sp>
        <p:nvSpPr>
          <p:cNvPr id="8" name="TextBox 7"/>
          <p:cNvSpPr txBox="1"/>
          <p:nvPr/>
        </p:nvSpPr>
        <p:spPr>
          <a:xfrm>
            <a:off x="6381750" y="4114510"/>
            <a:ext cx="4429125" cy="584775"/>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This innovative yet established marketing channel is exclusive to Boomerang Media.</a:t>
            </a:r>
            <a:endParaRPr lang="en-GB" sz="1600" dirty="0">
              <a:solidFill>
                <a:schemeClr val="bg1"/>
              </a:solidFill>
              <a:latin typeface="Century Gothic" panose="020B0502020202020204" pitchFamily="34" charset="0"/>
            </a:endParaRPr>
          </a:p>
        </p:txBody>
      </p:sp>
      <p:sp>
        <p:nvSpPr>
          <p:cNvPr id="9" name="TextBox 8"/>
          <p:cNvSpPr txBox="1"/>
          <p:nvPr/>
        </p:nvSpPr>
        <p:spPr>
          <a:xfrm>
            <a:off x="6381750" y="4894727"/>
            <a:ext cx="3017173" cy="338554"/>
          </a:xfrm>
          <a:prstGeom prst="rect">
            <a:avLst/>
          </a:prstGeom>
          <a:noFill/>
        </p:spPr>
        <p:txBody>
          <a:bodyPr wrap="none" rtlCol="0">
            <a:spAutoFit/>
          </a:bodyPr>
          <a:lstStyle/>
          <a:p>
            <a:r>
              <a:rPr lang="en-GB" sz="1600" dirty="0" smtClean="0">
                <a:solidFill>
                  <a:schemeClr val="bg1"/>
                </a:solidFill>
                <a:latin typeface="Century Gothic" panose="020B0502020202020204" pitchFamily="34" charset="0"/>
              </a:rPr>
              <a:t>We call it </a:t>
            </a:r>
            <a:r>
              <a:rPr lang="en-GB" sz="1600" b="1" dirty="0" smtClean="0">
                <a:solidFill>
                  <a:schemeClr val="bg1"/>
                </a:solidFill>
                <a:latin typeface="Century Gothic" panose="020B0502020202020204" pitchFamily="34" charset="0"/>
              </a:rPr>
              <a:t>Active Advertising.</a:t>
            </a:r>
            <a:endParaRPr lang="en-GB"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6532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2544"/>
          <a:stretch/>
        </p:blipFill>
        <p:spPr>
          <a:xfrm>
            <a:off x="4219575" y="0"/>
            <a:ext cx="7967876" cy="6858000"/>
          </a:xfrm>
          <a:prstGeom prst="rect">
            <a:avLst/>
          </a:prstGeom>
        </p:spPr>
      </p:pic>
      <p:sp>
        <p:nvSpPr>
          <p:cNvPr id="6" name="TextBox 5"/>
          <p:cNvSpPr txBox="1"/>
          <p:nvPr/>
        </p:nvSpPr>
        <p:spPr>
          <a:xfrm>
            <a:off x="914399" y="1905000"/>
            <a:ext cx="3895725" cy="830997"/>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Find us in health and fitness clubs </a:t>
            </a:r>
          </a:p>
          <a:p>
            <a:r>
              <a:rPr lang="en-GB" sz="1600" dirty="0" smtClean="0">
                <a:solidFill>
                  <a:srgbClr val="5C5854"/>
                </a:solidFill>
                <a:latin typeface="Century Gothic" panose="020B0502020202020204" pitchFamily="34" charset="0"/>
              </a:rPr>
              <a:t>and read on to discover more about our values, beliefs and motivations.</a:t>
            </a:r>
            <a:endParaRPr lang="en-GB" sz="1600" dirty="0">
              <a:solidFill>
                <a:srgbClr val="5C5854"/>
              </a:solidFill>
              <a:latin typeface="Century Gothic" panose="020B0502020202020204" pitchFamily="34" charset="0"/>
            </a:endParaRPr>
          </a:p>
        </p:txBody>
      </p:sp>
      <p:cxnSp>
        <p:nvCxnSpPr>
          <p:cNvPr id="9" name="Straight Connector 8"/>
          <p:cNvCxnSpPr/>
          <p:nvPr/>
        </p:nvCxnSpPr>
        <p:spPr>
          <a:xfrm>
            <a:off x="0" y="6215313"/>
            <a:ext cx="4657725" cy="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48775" y="6219825"/>
            <a:ext cx="0" cy="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11988" y="6215313"/>
            <a:ext cx="3275463" cy="4512"/>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330578"/>
            <a:ext cx="3378956" cy="574422"/>
          </a:xfrm>
          <a:prstGeom prst="rect">
            <a:avLst/>
          </a:prstGeom>
        </p:spPr>
      </p:pic>
    </p:spTree>
    <p:extLst>
      <p:ext uri="{BB962C8B-B14F-4D97-AF65-F5344CB8AC3E}">
        <p14:creationId xmlns:p14="http://schemas.microsoft.com/office/powerpoint/2010/main" val="41128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9DEB"/>
        </a:solidFill>
        <a:effectLst/>
      </p:bgPr>
    </p:bg>
    <p:spTree>
      <p:nvGrpSpPr>
        <p:cNvPr id="1" name=""/>
        <p:cNvGrpSpPr/>
        <p:nvPr/>
      </p:nvGrpSpPr>
      <p:grpSpPr>
        <a:xfrm>
          <a:off x="0" y="0"/>
          <a:ext cx="0" cy="0"/>
          <a:chOff x="0" y="0"/>
          <a:chExt cx="0" cy="0"/>
        </a:xfrm>
      </p:grpSpPr>
      <p:sp>
        <p:nvSpPr>
          <p:cNvPr id="2" name="TextBox 1"/>
          <p:cNvSpPr txBox="1"/>
          <p:nvPr/>
        </p:nvSpPr>
        <p:spPr>
          <a:xfrm>
            <a:off x="1476375" y="1733047"/>
            <a:ext cx="2831224"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Me </a:t>
            </a:r>
            <a:r>
              <a:rPr lang="en-GB" sz="5200" dirty="0">
                <a:solidFill>
                  <a:schemeClr val="bg1">
                    <a:alpha val="60000"/>
                  </a:schemeClr>
                </a:solidFill>
                <a:latin typeface="Century Gothic" panose="020B0502020202020204" pitchFamily="34" charset="0"/>
              </a:rPr>
              <a:t>t</a:t>
            </a:r>
            <a:r>
              <a:rPr lang="en-GB" sz="5200" dirty="0" smtClean="0">
                <a:solidFill>
                  <a:schemeClr val="bg1">
                    <a:alpha val="60000"/>
                  </a:schemeClr>
                </a:solidFill>
                <a:latin typeface="Century Gothic" panose="020B0502020202020204" pitchFamily="34" charset="0"/>
              </a:rPr>
              <a:t>ime</a:t>
            </a:r>
            <a:endParaRPr lang="en-GB" sz="5200" dirty="0">
              <a:solidFill>
                <a:schemeClr val="bg1">
                  <a:alpha val="60000"/>
                </a:schemeClr>
              </a:solidFill>
              <a:latin typeface="Century Gothic" panose="020B0502020202020204" pitchFamily="34" charset="0"/>
            </a:endParaRPr>
          </a:p>
        </p:txBody>
      </p:sp>
      <p:sp>
        <p:nvSpPr>
          <p:cNvPr id="3" name="TextBox 2"/>
          <p:cNvSpPr txBox="1"/>
          <p:nvPr/>
        </p:nvSpPr>
        <p:spPr>
          <a:xfrm>
            <a:off x="1476375" y="2888905"/>
            <a:ext cx="4533900" cy="1077218"/>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It is always hard to hit a moving target and is equally difficult to hold the attention </a:t>
            </a:r>
          </a:p>
          <a:p>
            <a:r>
              <a:rPr lang="en-GB" sz="1600" dirty="0" smtClean="0">
                <a:solidFill>
                  <a:schemeClr val="bg1"/>
                </a:solidFill>
                <a:latin typeface="Century Gothic" panose="020B0502020202020204" pitchFamily="34" charset="0"/>
              </a:rPr>
              <a:t>of people who are channel hopping, page turning or surfing the web.</a:t>
            </a:r>
          </a:p>
        </p:txBody>
      </p:sp>
      <p:sp>
        <p:nvSpPr>
          <p:cNvPr id="4" name="TextBox 3"/>
          <p:cNvSpPr txBox="1"/>
          <p:nvPr/>
        </p:nvSpPr>
        <p:spPr>
          <a:xfrm>
            <a:off x="6381750" y="2888905"/>
            <a:ext cx="4724400" cy="830997"/>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And the place that successful, affluent and aspirational people go to spend time on themselves is a health club.</a:t>
            </a:r>
            <a:endParaRPr lang="en-GB" sz="1600" dirty="0">
              <a:solidFill>
                <a:schemeClr val="bg1"/>
              </a:solidFill>
              <a:latin typeface="Century Gothic" panose="020B0502020202020204" pitchFamily="34" charset="0"/>
            </a:endParaRPr>
          </a:p>
        </p:txBody>
      </p:sp>
      <p:sp>
        <p:nvSpPr>
          <p:cNvPr id="5" name="TextBox 4"/>
          <p:cNvSpPr txBox="1"/>
          <p:nvPr/>
        </p:nvSpPr>
        <p:spPr>
          <a:xfrm>
            <a:off x="1476375" y="4048800"/>
            <a:ext cx="4724400" cy="1077218"/>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The best time to approach prospects with something they may want is when they are feeling positive and focused on their own needs and desires. Enjoying a bit of ‘me time’.</a:t>
            </a:r>
          </a:p>
        </p:txBody>
      </p:sp>
      <p:sp>
        <p:nvSpPr>
          <p:cNvPr id="6" name="TextBox 5"/>
          <p:cNvSpPr txBox="1"/>
          <p:nvPr/>
        </p:nvSpPr>
        <p:spPr>
          <a:xfrm>
            <a:off x="6381750" y="3825605"/>
            <a:ext cx="4724400" cy="1323439"/>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Now, with Active Advertising, you can promote your products, services and events to members of some of the market leading health and fitness clubs in the UK, including David Lloyd, Nuffield Health and Pure Gym.</a:t>
            </a:r>
            <a:endParaRPr lang="en-GB"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926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033" b="27081"/>
          <a:stretch/>
        </p:blipFill>
        <p:spPr>
          <a:xfrm>
            <a:off x="3519483" y="-40943"/>
            <a:ext cx="7638556" cy="6919415"/>
          </a:xfrm>
          <a:prstGeom prst="rect">
            <a:avLst/>
          </a:prstGeom>
        </p:spPr>
      </p:pic>
      <p:sp>
        <p:nvSpPr>
          <p:cNvPr id="6" name="TextBox 5"/>
          <p:cNvSpPr txBox="1"/>
          <p:nvPr/>
        </p:nvSpPr>
        <p:spPr>
          <a:xfrm>
            <a:off x="762067" y="2352397"/>
            <a:ext cx="4081463" cy="1077218"/>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I like to look great, I spend my time and money shopping for high-end beauty products and jewellery. </a:t>
            </a:r>
          </a:p>
          <a:p>
            <a:r>
              <a:rPr lang="en-GB" sz="1600" dirty="0" smtClean="0">
                <a:solidFill>
                  <a:srgbClr val="5C5854"/>
                </a:solidFill>
                <a:latin typeface="Century Gothic" panose="020B0502020202020204" pitchFamily="34" charset="0"/>
              </a:rPr>
              <a:t>I go to the gym 3 times a week.</a:t>
            </a:r>
            <a:endParaRPr lang="en-GB" sz="1600" dirty="0">
              <a:solidFill>
                <a:srgbClr val="5C5854"/>
              </a:solidFill>
              <a:latin typeface="Century Gothic" panose="020B0502020202020204" pitchFamily="34" charset="0"/>
            </a:endParaRPr>
          </a:p>
        </p:txBody>
      </p:sp>
      <p:sp>
        <p:nvSpPr>
          <p:cNvPr id="7" name="TextBox 6"/>
          <p:cNvSpPr txBox="1"/>
          <p:nvPr/>
        </p:nvSpPr>
        <p:spPr>
          <a:xfrm>
            <a:off x="8348164" y="4425429"/>
            <a:ext cx="2809875" cy="1261884"/>
          </a:xfrm>
          <a:prstGeom prst="rect">
            <a:avLst/>
          </a:prstGeom>
          <a:noFill/>
        </p:spPr>
        <p:txBody>
          <a:bodyPr wrap="square" rtlCol="0">
            <a:spAutoFit/>
          </a:bodyPr>
          <a:lstStyle/>
          <a:p>
            <a:pPr algn="r"/>
            <a:r>
              <a:rPr lang="en-GB" sz="2000" b="1" dirty="0" smtClean="0">
                <a:solidFill>
                  <a:srgbClr val="139DEB"/>
                </a:solidFill>
                <a:latin typeface="Century Gothic" panose="020B0502020202020204" pitchFamily="34" charset="0"/>
              </a:rPr>
              <a:t>45% </a:t>
            </a:r>
            <a:r>
              <a:rPr lang="en-GB" sz="1400" b="1" dirty="0" smtClean="0">
                <a:solidFill>
                  <a:srgbClr val="5C5854"/>
                </a:solidFill>
                <a:latin typeface="Century Gothic" panose="020B0502020202020204" pitchFamily="34" charset="0"/>
              </a:rPr>
              <a:t>of members say that they tend to go for premium rather than standard products. Active Advertising can get you close to these people.</a:t>
            </a:r>
            <a:endParaRPr lang="en-GB" sz="1400" b="1" dirty="0">
              <a:solidFill>
                <a:srgbClr val="5C5854"/>
              </a:solidFill>
              <a:latin typeface="Century Gothic" panose="020B0502020202020204" pitchFamily="34" charset="0"/>
            </a:endParaRPr>
          </a:p>
        </p:txBody>
      </p:sp>
      <p:cxnSp>
        <p:nvCxnSpPr>
          <p:cNvPr id="8" name="Straight Connector 7"/>
          <p:cNvCxnSpPr/>
          <p:nvPr/>
        </p:nvCxnSpPr>
        <p:spPr>
          <a:xfrm flipV="1">
            <a:off x="0" y="6332561"/>
            <a:ext cx="4843530" cy="10093"/>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60107" y="6322469"/>
            <a:ext cx="5531893" cy="20185"/>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681" y="1763312"/>
            <a:ext cx="3465206" cy="589085"/>
          </a:xfrm>
          <a:prstGeom prst="rect">
            <a:avLst/>
          </a:prstGeom>
        </p:spPr>
      </p:pic>
    </p:spTree>
    <p:extLst>
      <p:ext uri="{BB962C8B-B14F-4D97-AF65-F5344CB8AC3E}">
        <p14:creationId xmlns:p14="http://schemas.microsoft.com/office/powerpoint/2010/main" val="86069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0079"/>
        </a:solidFill>
        <a:effectLst/>
      </p:bgPr>
    </p:bg>
    <p:spTree>
      <p:nvGrpSpPr>
        <p:cNvPr id="1" name=""/>
        <p:cNvGrpSpPr/>
        <p:nvPr/>
      </p:nvGrpSpPr>
      <p:grpSpPr>
        <a:xfrm>
          <a:off x="0" y="0"/>
          <a:ext cx="0" cy="0"/>
          <a:chOff x="0" y="0"/>
          <a:chExt cx="0" cy="0"/>
        </a:xfrm>
      </p:grpSpPr>
      <p:sp>
        <p:nvSpPr>
          <p:cNvPr id="2" name="TextBox 1"/>
          <p:cNvSpPr txBox="1"/>
          <p:nvPr/>
        </p:nvSpPr>
        <p:spPr>
          <a:xfrm>
            <a:off x="1476375" y="1668879"/>
            <a:ext cx="7609776"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Aspirational </a:t>
            </a:r>
            <a:r>
              <a:rPr lang="en-GB" sz="5200" dirty="0" smtClean="0">
                <a:solidFill>
                  <a:schemeClr val="bg1">
                    <a:alpha val="60000"/>
                  </a:schemeClr>
                </a:solidFill>
                <a:latin typeface="Century Gothic" panose="020B0502020202020204" pitchFamily="34" charset="0"/>
              </a:rPr>
              <a:t>consumers</a:t>
            </a:r>
            <a:endParaRPr lang="en-GB" sz="5200" dirty="0">
              <a:solidFill>
                <a:schemeClr val="bg1">
                  <a:alpha val="60000"/>
                </a:schemeClr>
              </a:solidFill>
              <a:latin typeface="Century Gothic" panose="020B0502020202020204" pitchFamily="34" charset="0"/>
            </a:endParaRPr>
          </a:p>
        </p:txBody>
      </p:sp>
      <p:sp>
        <p:nvSpPr>
          <p:cNvPr id="3" name="TextBox 2"/>
          <p:cNvSpPr txBox="1"/>
          <p:nvPr/>
        </p:nvSpPr>
        <p:spPr>
          <a:xfrm>
            <a:off x="1476375" y="2824737"/>
            <a:ext cx="4533900" cy="1323439"/>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Gym members go to the gym to get fit and look good. It is therefore safe to say they care about their bodies, their appearance and their image, so they will be interested in hearing about health &amp; fitness products. </a:t>
            </a:r>
          </a:p>
        </p:txBody>
      </p:sp>
      <p:sp>
        <p:nvSpPr>
          <p:cNvPr id="4" name="TextBox 3"/>
          <p:cNvSpPr txBox="1"/>
          <p:nvPr/>
        </p:nvSpPr>
        <p:spPr>
          <a:xfrm>
            <a:off x="6381750" y="2824737"/>
            <a:ext cx="5000625" cy="1323439"/>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According to authoritative research (see overleaf), those that place the most importance on gym attendance are the types of people who want to try everything now and are happy to spend money to do so.</a:t>
            </a:r>
            <a:endParaRPr lang="en-GB" sz="1600" dirty="0">
              <a:solidFill>
                <a:schemeClr val="bg1"/>
              </a:solidFill>
              <a:latin typeface="Century Gothic" panose="020B0502020202020204" pitchFamily="34" charset="0"/>
            </a:endParaRPr>
          </a:p>
        </p:txBody>
      </p:sp>
      <p:sp>
        <p:nvSpPr>
          <p:cNvPr id="5" name="TextBox 4"/>
          <p:cNvSpPr txBox="1"/>
          <p:nvPr/>
        </p:nvSpPr>
        <p:spPr>
          <a:xfrm>
            <a:off x="1476375" y="4148176"/>
            <a:ext cx="4533900" cy="338554"/>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But they are receptive to so much more.</a:t>
            </a:r>
          </a:p>
        </p:txBody>
      </p:sp>
      <p:sp>
        <p:nvSpPr>
          <p:cNvPr id="6" name="TextBox 5"/>
          <p:cNvSpPr txBox="1"/>
          <p:nvPr/>
        </p:nvSpPr>
        <p:spPr>
          <a:xfrm>
            <a:off x="6381750" y="4148176"/>
            <a:ext cx="4724400" cy="1077218"/>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Therefore, if you have a product, service or event to promote – from beauty products to clothes to holidays – you will find your target audience in a health club.</a:t>
            </a:r>
            <a:endParaRPr lang="en-GB"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5338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271" y="-1"/>
            <a:ext cx="8807729" cy="6486526"/>
          </a:xfrm>
          <a:prstGeom prst="rect">
            <a:avLst/>
          </a:prstGeom>
        </p:spPr>
      </p:pic>
      <p:sp>
        <p:nvSpPr>
          <p:cNvPr id="7" name="TextBox 6"/>
          <p:cNvSpPr txBox="1"/>
          <p:nvPr/>
        </p:nvSpPr>
        <p:spPr>
          <a:xfrm>
            <a:off x="1066799" y="1617881"/>
            <a:ext cx="3457575" cy="1323439"/>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I love the great things in life.</a:t>
            </a:r>
          </a:p>
          <a:p>
            <a:r>
              <a:rPr lang="en-GB" sz="1600" dirty="0" smtClean="0">
                <a:solidFill>
                  <a:srgbClr val="5C5854"/>
                </a:solidFill>
                <a:latin typeface="Century Gothic" panose="020B0502020202020204" pitchFamily="34" charset="0"/>
              </a:rPr>
              <a:t>I’m always trying new things and love sharing my experiences with friends on social media. I go to the gym 3 times a week.</a:t>
            </a:r>
            <a:endParaRPr lang="en-GB" sz="1600" dirty="0">
              <a:solidFill>
                <a:srgbClr val="5C5854"/>
              </a:solidFill>
              <a:latin typeface="Century Gothic" panose="020B0502020202020204" pitchFamily="34" charset="0"/>
            </a:endParaRPr>
          </a:p>
        </p:txBody>
      </p:sp>
      <p:sp>
        <p:nvSpPr>
          <p:cNvPr id="8" name="TextBox 7"/>
          <p:cNvSpPr txBox="1"/>
          <p:nvPr/>
        </p:nvSpPr>
        <p:spPr>
          <a:xfrm>
            <a:off x="1829697" y="3176587"/>
            <a:ext cx="3128198" cy="1323439"/>
          </a:xfrm>
          <a:prstGeom prst="rect">
            <a:avLst/>
          </a:prstGeom>
          <a:noFill/>
        </p:spPr>
        <p:txBody>
          <a:bodyPr wrap="square" rtlCol="0">
            <a:spAutoFit/>
          </a:bodyPr>
          <a:lstStyle/>
          <a:p>
            <a:r>
              <a:rPr lang="en-GB" sz="2000" b="1" dirty="0" smtClean="0">
                <a:solidFill>
                  <a:srgbClr val="E40079"/>
                </a:solidFill>
                <a:latin typeface="Century Gothic" panose="020B0502020202020204" pitchFamily="34" charset="0"/>
              </a:rPr>
              <a:t>80% </a:t>
            </a:r>
            <a:r>
              <a:rPr lang="en-GB" sz="1200" b="1" dirty="0" smtClean="0">
                <a:solidFill>
                  <a:srgbClr val="5C5854"/>
                </a:solidFill>
                <a:latin typeface="Century Gothic" panose="020B0502020202020204" pitchFamily="34" charset="0"/>
              </a:rPr>
              <a:t>of members will have their smartphones with them in the gym and spend on average 685 minutes per month on </a:t>
            </a:r>
            <a:r>
              <a:rPr lang="en-GB" sz="1200" b="1" dirty="0">
                <a:solidFill>
                  <a:srgbClr val="5C5854"/>
                </a:solidFill>
                <a:latin typeface="Century Gothic" panose="020B0502020202020204" pitchFamily="34" charset="0"/>
              </a:rPr>
              <a:t>F</a:t>
            </a:r>
            <a:r>
              <a:rPr lang="en-GB" sz="1200" b="1" dirty="0" smtClean="0">
                <a:solidFill>
                  <a:srgbClr val="5C5854"/>
                </a:solidFill>
                <a:latin typeface="Century Gothic" panose="020B0502020202020204" pitchFamily="34" charset="0"/>
              </a:rPr>
              <a:t>acebook. Active Advertising will connect you with them while they are connecting with their network.</a:t>
            </a:r>
            <a:endParaRPr lang="en-GB" sz="1200" b="1" dirty="0">
              <a:solidFill>
                <a:srgbClr val="5C5854"/>
              </a:solidFill>
              <a:latin typeface="Century Gothic" panose="020B0502020202020204" pitchFamily="34" charset="0"/>
            </a:endParaRPr>
          </a:p>
        </p:txBody>
      </p:sp>
      <p:cxnSp>
        <p:nvCxnSpPr>
          <p:cNvPr id="9" name="Straight Connector 8"/>
          <p:cNvCxnSpPr/>
          <p:nvPr/>
        </p:nvCxnSpPr>
        <p:spPr>
          <a:xfrm>
            <a:off x="0" y="6342655"/>
            <a:ext cx="7172325" cy="14785"/>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53525" y="6357440"/>
            <a:ext cx="3038475" cy="2957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 y="1001839"/>
            <a:ext cx="3623777" cy="616042"/>
          </a:xfrm>
          <a:prstGeom prst="rect">
            <a:avLst/>
          </a:prstGeom>
        </p:spPr>
      </p:pic>
    </p:spTree>
    <p:extLst>
      <p:ext uri="{BB962C8B-B14F-4D97-AF65-F5344CB8AC3E}">
        <p14:creationId xmlns:p14="http://schemas.microsoft.com/office/powerpoint/2010/main" val="19057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E0F7C"/>
        </a:solidFill>
        <a:effectLst/>
      </p:bgPr>
    </p:bg>
    <p:spTree>
      <p:nvGrpSpPr>
        <p:cNvPr id="1" name=""/>
        <p:cNvGrpSpPr/>
        <p:nvPr/>
      </p:nvGrpSpPr>
      <p:grpSpPr>
        <a:xfrm>
          <a:off x="0" y="0"/>
          <a:ext cx="0" cy="0"/>
          <a:chOff x="0" y="0"/>
          <a:chExt cx="0" cy="0"/>
        </a:xfrm>
      </p:grpSpPr>
      <p:sp>
        <p:nvSpPr>
          <p:cNvPr id="4" name="TextBox 3"/>
          <p:cNvSpPr txBox="1"/>
          <p:nvPr/>
        </p:nvSpPr>
        <p:spPr>
          <a:xfrm>
            <a:off x="1476375" y="1684921"/>
            <a:ext cx="4511171" cy="892552"/>
          </a:xfrm>
          <a:prstGeom prst="rect">
            <a:avLst/>
          </a:prstGeom>
          <a:noFill/>
        </p:spPr>
        <p:txBody>
          <a:bodyPr wrap="none" rtlCol="0">
            <a:spAutoFit/>
          </a:bodyPr>
          <a:lstStyle/>
          <a:p>
            <a:r>
              <a:rPr lang="en-GB" sz="5200" dirty="0" smtClean="0">
                <a:solidFill>
                  <a:schemeClr val="bg1"/>
                </a:solidFill>
                <a:latin typeface="Century Gothic" panose="020B0502020202020204" pitchFamily="34" charset="0"/>
              </a:rPr>
              <a:t>Active </a:t>
            </a:r>
            <a:r>
              <a:rPr lang="en-GB" sz="5200" dirty="0" smtClean="0">
                <a:solidFill>
                  <a:schemeClr val="bg1">
                    <a:alpha val="60000"/>
                  </a:schemeClr>
                </a:solidFill>
                <a:latin typeface="Century Gothic" panose="020B0502020202020204" pitchFamily="34" charset="0"/>
              </a:rPr>
              <a:t>values</a:t>
            </a:r>
            <a:endParaRPr lang="en-GB" sz="5200" dirty="0">
              <a:solidFill>
                <a:schemeClr val="bg1">
                  <a:alpha val="60000"/>
                </a:schemeClr>
              </a:solidFill>
              <a:latin typeface="Century Gothic" panose="020B0502020202020204" pitchFamily="34" charset="0"/>
            </a:endParaRPr>
          </a:p>
        </p:txBody>
      </p:sp>
      <p:sp>
        <p:nvSpPr>
          <p:cNvPr id="5" name="TextBox 4"/>
          <p:cNvSpPr txBox="1"/>
          <p:nvPr/>
        </p:nvSpPr>
        <p:spPr>
          <a:xfrm>
            <a:off x="1476374" y="2840779"/>
            <a:ext cx="4905370" cy="1815882"/>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Chris Rose published a ground-breaking </a:t>
            </a:r>
          </a:p>
          <a:p>
            <a:r>
              <a:rPr lang="en-GB" sz="1600" dirty="0" smtClean="0">
                <a:solidFill>
                  <a:schemeClr val="bg1"/>
                </a:solidFill>
                <a:latin typeface="Century Gothic" panose="020B0502020202020204" pitchFamily="34" charset="0"/>
              </a:rPr>
              <a:t>book ‘What Makes People Tick’ which uses </a:t>
            </a:r>
          </a:p>
          <a:p>
            <a:r>
              <a:rPr lang="en-GB" sz="1600" dirty="0" smtClean="0">
                <a:solidFill>
                  <a:schemeClr val="bg1"/>
                </a:solidFill>
                <a:latin typeface="Century Gothic" panose="020B0502020202020204" pitchFamily="34" charset="0"/>
              </a:rPr>
              <a:t>a values mode system of people profiling (developed by the Cultural Dynamics Strategy and Marketing Consultancy) to reveal the unconscious drivers and motivations behind </a:t>
            </a:r>
          </a:p>
          <a:p>
            <a:r>
              <a:rPr lang="en-GB" sz="1600" dirty="0" smtClean="0">
                <a:solidFill>
                  <a:schemeClr val="bg1"/>
                </a:solidFill>
                <a:latin typeface="Century Gothic" panose="020B0502020202020204" pitchFamily="34" charset="0"/>
              </a:rPr>
              <a:t>all human behaviour.</a:t>
            </a:r>
          </a:p>
        </p:txBody>
      </p:sp>
      <p:sp>
        <p:nvSpPr>
          <p:cNvPr id="6" name="TextBox 5"/>
          <p:cNvSpPr txBox="1"/>
          <p:nvPr/>
        </p:nvSpPr>
        <p:spPr>
          <a:xfrm>
            <a:off x="6381750" y="2840779"/>
            <a:ext cx="5000625" cy="830997"/>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It explores how these values are liked directly to emotions and underpin people’s attitude to almost everything they do.</a:t>
            </a:r>
            <a:endParaRPr lang="en-GB" sz="1600" dirty="0">
              <a:solidFill>
                <a:schemeClr val="bg1"/>
              </a:solidFill>
              <a:latin typeface="Century Gothic" panose="020B0502020202020204" pitchFamily="34" charset="0"/>
            </a:endParaRPr>
          </a:p>
        </p:txBody>
      </p:sp>
      <p:sp>
        <p:nvSpPr>
          <p:cNvPr id="7" name="TextBox 6"/>
          <p:cNvSpPr txBox="1"/>
          <p:nvPr/>
        </p:nvSpPr>
        <p:spPr>
          <a:xfrm>
            <a:off x="6381744" y="4309921"/>
            <a:ext cx="5162552" cy="584775"/>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See more information on values-based profiling at:</a:t>
            </a:r>
          </a:p>
          <a:p>
            <a:r>
              <a:rPr lang="en-GB" sz="1600" b="1" dirty="0" smtClean="0">
                <a:solidFill>
                  <a:schemeClr val="bg1"/>
                </a:solidFill>
                <a:latin typeface="Century Gothic" panose="020B0502020202020204" pitchFamily="34" charset="0"/>
              </a:rPr>
              <a:t>www.cultdyn.co.uk/valuesmodes.html</a:t>
            </a:r>
            <a:endParaRPr lang="en-GB" sz="1600" b="1" dirty="0">
              <a:solidFill>
                <a:schemeClr val="bg1"/>
              </a:solidFill>
              <a:latin typeface="Century Gothic" panose="020B0502020202020204" pitchFamily="34" charset="0"/>
            </a:endParaRPr>
          </a:p>
        </p:txBody>
      </p:sp>
      <p:sp>
        <p:nvSpPr>
          <p:cNvPr id="8" name="TextBox 7"/>
          <p:cNvSpPr txBox="1"/>
          <p:nvPr/>
        </p:nvSpPr>
        <p:spPr>
          <a:xfrm>
            <a:off x="6381750" y="3695335"/>
            <a:ext cx="5000625" cy="584775"/>
          </a:xfrm>
          <a:prstGeom prst="rect">
            <a:avLst/>
          </a:prstGeom>
          <a:noFill/>
        </p:spPr>
        <p:txBody>
          <a:bodyPr wrap="square" rtlCol="0">
            <a:spAutoFit/>
          </a:bodyPr>
          <a:lstStyle/>
          <a:p>
            <a:r>
              <a:rPr lang="en-GB" sz="1600" dirty="0" smtClean="0">
                <a:solidFill>
                  <a:schemeClr val="bg1"/>
                </a:solidFill>
                <a:latin typeface="Century Gothic" panose="020B0502020202020204" pitchFamily="34" charset="0"/>
              </a:rPr>
              <a:t>For those involved in marketing, this book is the equivalent of an industry </a:t>
            </a:r>
            <a:r>
              <a:rPr lang="en-GB" sz="1600" dirty="0" err="1" smtClean="0">
                <a:solidFill>
                  <a:schemeClr val="bg1"/>
                </a:solidFill>
                <a:latin typeface="Century Gothic" panose="020B0502020202020204" pitchFamily="34" charset="0"/>
              </a:rPr>
              <a:t>bibe</a:t>
            </a:r>
            <a:r>
              <a:rPr lang="en-GB" sz="1600" dirty="0" smtClean="0">
                <a:solidFill>
                  <a:schemeClr val="bg1"/>
                </a:solidFill>
                <a:latin typeface="Century Gothic" panose="020B0502020202020204" pitchFamily="34" charset="0"/>
              </a:rPr>
              <a:t>.</a:t>
            </a:r>
            <a:endParaRPr lang="en-GB"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294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0762" b="27229"/>
          <a:stretch/>
        </p:blipFill>
        <p:spPr>
          <a:xfrm>
            <a:off x="2674268" y="-27296"/>
            <a:ext cx="8362540" cy="6919415"/>
          </a:xfrm>
          <a:prstGeom prst="rect">
            <a:avLst/>
          </a:prstGeom>
        </p:spPr>
      </p:pic>
      <p:sp>
        <p:nvSpPr>
          <p:cNvPr id="6" name="TextBox 5"/>
          <p:cNvSpPr txBox="1"/>
          <p:nvPr/>
        </p:nvSpPr>
        <p:spPr>
          <a:xfrm>
            <a:off x="781050" y="3189506"/>
            <a:ext cx="4214812" cy="1077218"/>
          </a:xfrm>
          <a:prstGeom prst="rect">
            <a:avLst/>
          </a:prstGeom>
          <a:noFill/>
        </p:spPr>
        <p:txBody>
          <a:bodyPr wrap="square" rtlCol="0">
            <a:spAutoFit/>
          </a:bodyPr>
          <a:lstStyle/>
          <a:p>
            <a:r>
              <a:rPr lang="en-GB" sz="1600" dirty="0" smtClean="0">
                <a:solidFill>
                  <a:srgbClr val="5C5854"/>
                </a:solidFill>
                <a:latin typeface="Century Gothic" panose="020B0502020202020204" pitchFamily="34" charset="0"/>
              </a:rPr>
              <a:t>I am always out with my friends and love catching up over dinner or a few drinks. </a:t>
            </a:r>
          </a:p>
          <a:p>
            <a:r>
              <a:rPr lang="en-GB" sz="1600" dirty="0" smtClean="0">
                <a:solidFill>
                  <a:srgbClr val="5C5854"/>
                </a:solidFill>
                <a:latin typeface="Century Gothic" panose="020B0502020202020204" pitchFamily="34" charset="0"/>
              </a:rPr>
              <a:t>I like to watch the latest film releases and I go to the gym 3 times a week.</a:t>
            </a:r>
            <a:endParaRPr lang="en-GB" sz="1600" dirty="0">
              <a:solidFill>
                <a:srgbClr val="5C5854"/>
              </a:solidFill>
              <a:latin typeface="Century Gothic" panose="020B0502020202020204" pitchFamily="34" charset="0"/>
            </a:endParaRPr>
          </a:p>
        </p:txBody>
      </p:sp>
      <p:sp>
        <p:nvSpPr>
          <p:cNvPr id="7" name="TextBox 6"/>
          <p:cNvSpPr txBox="1"/>
          <p:nvPr/>
        </p:nvSpPr>
        <p:spPr>
          <a:xfrm>
            <a:off x="8520878" y="4273550"/>
            <a:ext cx="2842447" cy="954107"/>
          </a:xfrm>
          <a:prstGeom prst="rect">
            <a:avLst/>
          </a:prstGeom>
          <a:noFill/>
        </p:spPr>
        <p:txBody>
          <a:bodyPr wrap="square" rtlCol="0">
            <a:spAutoFit/>
          </a:bodyPr>
          <a:lstStyle/>
          <a:p>
            <a:r>
              <a:rPr lang="en-GB" sz="2000" b="1" dirty="0" smtClean="0">
                <a:solidFill>
                  <a:srgbClr val="7E0F7C"/>
                </a:solidFill>
                <a:latin typeface="Century Gothic" panose="020B0502020202020204" pitchFamily="34" charset="0"/>
              </a:rPr>
              <a:t>66% </a:t>
            </a:r>
            <a:r>
              <a:rPr lang="en-GB" sz="1200" b="1" dirty="0" smtClean="0">
                <a:solidFill>
                  <a:srgbClr val="5C5854"/>
                </a:solidFill>
                <a:latin typeface="Century Gothic" panose="020B0502020202020204" pitchFamily="34" charset="0"/>
              </a:rPr>
              <a:t>of gym goers say they love eating out &amp; drinking with friends. Let Active Advertising help you reach these people.</a:t>
            </a:r>
            <a:endParaRPr lang="en-GB" sz="1200" b="1" dirty="0">
              <a:solidFill>
                <a:srgbClr val="5C5854"/>
              </a:solidFill>
              <a:latin typeface="Century Gothic" panose="020B0502020202020204" pitchFamily="34" charset="0"/>
            </a:endParaRPr>
          </a:p>
        </p:txBody>
      </p:sp>
      <p:cxnSp>
        <p:nvCxnSpPr>
          <p:cNvPr id="8" name="Straight Connector 7"/>
          <p:cNvCxnSpPr/>
          <p:nvPr/>
        </p:nvCxnSpPr>
        <p:spPr>
          <a:xfrm>
            <a:off x="0" y="6342655"/>
            <a:ext cx="5810250" cy="3936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58175" y="6368895"/>
            <a:ext cx="3933825" cy="26240"/>
          </a:xfrm>
          <a:prstGeom prst="line">
            <a:avLst/>
          </a:prstGeom>
          <a:ln>
            <a:solidFill>
              <a:srgbClr val="5C585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0" y="2606445"/>
            <a:ext cx="3460377" cy="588264"/>
          </a:xfrm>
          <a:prstGeom prst="rect">
            <a:avLst/>
          </a:prstGeom>
        </p:spPr>
      </p:pic>
    </p:spTree>
    <p:extLst>
      <p:ext uri="{BB962C8B-B14F-4D97-AF65-F5344CB8AC3E}">
        <p14:creationId xmlns:p14="http://schemas.microsoft.com/office/powerpoint/2010/main" val="345884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1284</Words>
  <Application>Microsoft Office PowerPoint</Application>
  <PresentationFormat>Widescreen</PresentationFormat>
  <Paragraphs>86</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Lord</dc:creator>
  <cp:lastModifiedBy>Dan Photi</cp:lastModifiedBy>
  <cp:revision>38</cp:revision>
  <dcterms:created xsi:type="dcterms:W3CDTF">2016-08-31T14:31:56Z</dcterms:created>
  <dcterms:modified xsi:type="dcterms:W3CDTF">2016-09-09T10:14:04Z</dcterms:modified>
</cp:coreProperties>
</file>